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media/image2.jpeg" ContentType="image/jpeg"/>
  <Override PartName="/ppt/media/image3.jpeg" ContentType="image/jpeg"/>
  <Override PartName="/ppt/media/image4.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5.jpeg" ContentType="image/jpeg"/>
  <Override PartName="/ppt/media/image6.jpeg" ContentType="image/jpeg"/>
  <Override PartName="/ppt/media/image7.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Lst>
  <p:sldSz cx="13004800" cy="9753600"/>
  <p:notesSz cx="6858000" cy="9144000"/>
  <p:defaultTextStyle>
    <a:lvl1pPr algn="ctr" defTabSz="584200">
      <a:defRPr sz="3800">
        <a:latin typeface="Gill Sans"/>
        <a:ea typeface="Gill Sans"/>
        <a:cs typeface="Gill Sans"/>
        <a:sym typeface="Gill Sans"/>
      </a:defRPr>
    </a:lvl1pPr>
    <a:lvl2pPr indent="342900" algn="ctr" defTabSz="584200">
      <a:defRPr sz="3800">
        <a:latin typeface="Gill Sans"/>
        <a:ea typeface="Gill Sans"/>
        <a:cs typeface="Gill Sans"/>
        <a:sym typeface="Gill Sans"/>
      </a:defRPr>
    </a:lvl2pPr>
    <a:lvl3pPr indent="685800" algn="ctr" defTabSz="584200">
      <a:defRPr sz="3800">
        <a:latin typeface="Gill Sans"/>
        <a:ea typeface="Gill Sans"/>
        <a:cs typeface="Gill Sans"/>
        <a:sym typeface="Gill Sans"/>
      </a:defRPr>
    </a:lvl3pPr>
    <a:lvl4pPr indent="1028700" algn="ctr" defTabSz="584200">
      <a:defRPr sz="3800">
        <a:latin typeface="Gill Sans"/>
        <a:ea typeface="Gill Sans"/>
        <a:cs typeface="Gill Sans"/>
        <a:sym typeface="Gill Sans"/>
      </a:defRPr>
    </a:lvl4pPr>
    <a:lvl5pPr indent="1371600" algn="ctr" defTabSz="584200">
      <a:defRPr sz="3800">
        <a:latin typeface="Gill Sans"/>
        <a:ea typeface="Gill Sans"/>
        <a:cs typeface="Gill Sans"/>
        <a:sym typeface="Gill Sans"/>
      </a:defRPr>
    </a:lvl5pPr>
    <a:lvl6pPr indent="1714500" algn="ctr" defTabSz="584200">
      <a:defRPr sz="3800">
        <a:latin typeface="Gill Sans"/>
        <a:ea typeface="Gill Sans"/>
        <a:cs typeface="Gill Sans"/>
        <a:sym typeface="Gill Sans"/>
      </a:defRPr>
    </a:lvl6pPr>
    <a:lvl7pPr indent="2057400" algn="ctr" defTabSz="584200">
      <a:defRPr sz="3800">
        <a:latin typeface="Gill Sans"/>
        <a:ea typeface="Gill Sans"/>
        <a:cs typeface="Gill Sans"/>
        <a:sym typeface="Gill Sans"/>
      </a:defRPr>
    </a:lvl7pPr>
    <a:lvl8pPr indent="2400300" algn="ctr" defTabSz="584200">
      <a:defRPr sz="3800">
        <a:latin typeface="Gill Sans"/>
        <a:ea typeface="Gill Sans"/>
        <a:cs typeface="Gill Sans"/>
        <a:sym typeface="Gill Sans"/>
      </a:defRPr>
    </a:lvl8pPr>
    <a:lvl9pPr indent="2743200" algn="ctr" defTabSz="584200">
      <a:defRPr sz="3800">
        <a:latin typeface="Gill Sans"/>
        <a:ea typeface="Gill Sans"/>
        <a:cs typeface="Gill Sans"/>
        <a:sym typeface="Gill San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8F44A2F1-9E1F-4B54-A3A2-5F16C0AD49E2}" styleName="">
    <a:tblBg/>
    <a:wholeTb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b="def" i="def"/>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Col>
    <a:la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lastRow>
    <a:fir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Row>
  </a:tblStyle>
  <a:tblStyle styleId="{C7B018BB-80A7-4F77-B60F-C8B233D01FF8}" styleName="">
    <a:tblBg/>
    <a:wholeTbl>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def">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def" i="de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def">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def" i="de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def">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def">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def">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def" i="de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def">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def">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def">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def" i="de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def">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def">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def">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def" i="de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de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de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de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de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def" i="de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def">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hape 35"/>
          <p:cNvSpPr/>
          <p:nvPr>
            <p:ph type="sldImg"/>
          </p:nvPr>
        </p:nvSpPr>
        <p:spPr>
          <a:xfrm>
            <a:off x="1143000" y="685800"/>
            <a:ext cx="4572000" cy="3429000"/>
          </a:xfrm>
          <a:prstGeom prst="rect">
            <a:avLst/>
          </a:prstGeom>
        </p:spPr>
        <p:txBody>
          <a:bodyPr/>
          <a:lstStyle/>
          <a:p>
            <a:pPr lvl="0"/>
          </a:p>
        </p:txBody>
      </p:sp>
      <p:sp>
        <p:nvSpPr>
          <p:cNvPr id="36" name="Shape 36"/>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defRPr sz="3600">
        <a:latin typeface="Helvetica"/>
        <a:ea typeface="Helvetica"/>
        <a:cs typeface="Helvetica"/>
        <a:sym typeface="Helvetica"/>
      </a:defRPr>
    </a:lvl1pPr>
    <a:lvl2pPr indent="228600" defTabSz="457200">
      <a:defRPr sz="3600">
        <a:latin typeface="Helvetica"/>
        <a:ea typeface="Helvetica"/>
        <a:cs typeface="Helvetica"/>
        <a:sym typeface="Helvetica"/>
      </a:defRPr>
    </a:lvl2pPr>
    <a:lvl3pPr indent="457200" defTabSz="457200">
      <a:defRPr sz="3600">
        <a:latin typeface="Helvetica"/>
        <a:ea typeface="Helvetica"/>
        <a:cs typeface="Helvetica"/>
        <a:sym typeface="Helvetica"/>
      </a:defRPr>
    </a:lvl3pPr>
    <a:lvl4pPr indent="685800" defTabSz="457200">
      <a:defRPr sz="3600">
        <a:latin typeface="Helvetica"/>
        <a:ea typeface="Helvetica"/>
        <a:cs typeface="Helvetica"/>
        <a:sym typeface="Helvetica"/>
      </a:defRPr>
    </a:lvl4pPr>
    <a:lvl5pPr indent="914400" defTabSz="457200">
      <a:defRPr sz="3600">
        <a:latin typeface="Helvetica"/>
        <a:ea typeface="Helvetica"/>
        <a:cs typeface="Helvetica"/>
        <a:sym typeface="Helvetica"/>
      </a:defRPr>
    </a:lvl5pPr>
    <a:lvl6pPr indent="1143000" defTabSz="457200">
      <a:defRPr sz="3600">
        <a:latin typeface="Helvetica"/>
        <a:ea typeface="Helvetica"/>
        <a:cs typeface="Helvetica"/>
        <a:sym typeface="Helvetica"/>
      </a:defRPr>
    </a:lvl6pPr>
    <a:lvl7pPr indent="1371600" defTabSz="457200">
      <a:defRPr sz="3600">
        <a:latin typeface="Helvetica"/>
        <a:ea typeface="Helvetica"/>
        <a:cs typeface="Helvetica"/>
        <a:sym typeface="Helvetica"/>
      </a:defRPr>
    </a:lvl7pPr>
    <a:lvl8pPr indent="1600200" defTabSz="457200">
      <a:defRPr sz="3600">
        <a:latin typeface="Helvetica"/>
        <a:ea typeface="Helvetica"/>
        <a:cs typeface="Helvetica"/>
        <a:sym typeface="Helvetica"/>
      </a:defRPr>
    </a:lvl8pPr>
    <a:lvl9pPr indent="1828800" defTabSz="457200">
      <a:defRPr sz="3600">
        <a:latin typeface="Helvetica"/>
        <a:ea typeface="Helvetica"/>
        <a:cs typeface="Helvetica"/>
        <a:sym typeface="Helvetica"/>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6.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7.xml.rels><?xml version="1.0" encoding="UTF-8" standalone="yes"?><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8.xml.rels><?xml version="1.0" encoding="UTF-8" standalone="yes"?><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9.xml.rels><?xml version="1.0" encoding="UTF-8" standalone="yes"?><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standalone="yes"?><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1.xml.rels><?xml version="1.0" encoding="UTF-8" standalone="yes"?><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2.xml.rels><?xml version="1.0" encoding="UTF-8" standalone="yes"?><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3.xml.rels><?xml version="1.0" encoding="UTF-8" standalone="yes"?><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4.xml.rels><?xml version="1.0" encoding="UTF-8" standalone="yes"?><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5.xml.rels><?xml version="1.0" encoding="UTF-8" standalone="yes"?><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6.xml.rels><?xml version="1.0" encoding="UTF-8" standalone="yes"?><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7.xml.rels><?xml version="1.0" encoding="UTF-8" standalone="yes"?><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8.xml.rels><?xml version="1.0" encoding="UTF-8" standalone="yes"?><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9.xml.rels><?xml version="1.0" encoding="UTF-8" standalone="yes"?><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0.xml.rels><?xml version="1.0" encoding="UTF-8" standalone="yes"?><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41.xml.rels><?xml version="1.0" encoding="UTF-8" standalone="yes"?><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42.xml.rels><?xml version="1.0" encoding="UTF-8" standalone="yes"?><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43.xml.rels><?xml version="1.0" encoding="UTF-8" standalone="yes"?><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44.xml.rels><?xml version="1.0" encoding="UTF-8" standalone="yes"?><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45.xml.rels><?xml version="1.0" encoding="UTF-8" standalone="yes"?><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46.xml.rels><?xml version="1.0" encoding="UTF-8" standalone="yes"?><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47.xml.rels><?xml version="1.0" encoding="UTF-8" standalone="yes"?><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48.xml.rels><?xml version="1.0" encoding="UTF-8" standalone="yes"?><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9.xml.rels><?xml version="1.0" encoding="UTF-8" standalone="yes"?><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0.xml.rels><?xml version="1.0" encoding="UTF-8" standalone="yes"?><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51.xml.rels><?xml version="1.0" encoding="UTF-8" standalone="yes"?><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52.xml.rels><?xml version="1.0" encoding="UTF-8" standalone="yes"?><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53.xml.rels><?xml version="1.0" encoding="UTF-8" standalone="yes"?><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54.xml.rels><?xml version="1.0" encoding="UTF-8" standalone="yes"?><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55.xml.rels><?xml version="1.0" encoding="UTF-8" standalone="yes"?><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56.xml.rels><?xml version="1.0" encoding="UTF-8" standalone="yes"?><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57.xml.rels><?xml version="1.0" encoding="UTF-8" standalone="yes"?><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58.xml.rels><?xml version="1.0" encoding="UTF-8" standalone="yes"?><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59.xml.rels><?xml version="1.0" encoding="UTF-8" standalone="yes"?><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0.xml.rels><?xml version="1.0" encoding="UTF-8" standalone="yes"?><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61.xml.rels><?xml version="1.0" encoding="UTF-8" standalone="yes"?><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62.xml.rels><?xml version="1.0" encoding="UTF-8" standalone="yes"?><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63.xml.rels><?xml version="1.0" encoding="UTF-8" standalone="yes"?><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Relationships>

</file>

<file path=ppt/notesSlides/_rels/notesSlide64.xml.rels><?xml version="1.0" encoding="UTF-8" standalone="yes"?><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65.xml.rels><?xml version="1.0" encoding="UTF-8" standalone="yes"?><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Relationships>

</file>

<file path=ppt/notesSlides/_rels/notesSlide66.xml.rels><?xml version="1.0" encoding="UTF-8" standalone="yes"?><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Relationships>

</file>

<file path=ppt/notesSlides/_rels/notesSlide67.xml.rels><?xml version="1.0" encoding="UTF-8" standalone="yes"?><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68.xml.rels><?xml version="1.0" encoding="UTF-8" standalone="yes"?><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Relationships>

</file>

<file path=ppt/notesSlides/_rels/notesSlide69.xml.rels><?xml version="1.0" encoding="UTF-8" standalone="yes"?><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0.xml.rels><?xml version="1.0" encoding="UTF-8" standalone="yes"?><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Relationships>

</file>

<file path=ppt/notesSlides/_rels/notesSlide71.xml.rels><?xml version="1.0" encoding="UTF-8" standalone="yes"?><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Relationships>

</file>

<file path=ppt/notesSlides/_rels/notesSlide72.xml.rels><?xml version="1.0" encoding="UTF-8" standalone="yes"?><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Relationships>

</file>

<file path=ppt/notesSlides/_rels/notesSlide73.xml.rels><?xml version="1.0" encoding="UTF-8" standalone="yes"?><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Relationships>

</file>

<file path=ppt/notesSlides/_rels/notesSlide74.xml.rels><?xml version="1.0" encoding="UTF-8" standalone="yes"?><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Relationships>

</file>

<file path=ppt/notesSlides/_rels/notesSlide75.xml.rels><?xml version="1.0" encoding="UTF-8" standalone="yes"?><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Relationships>

</file>

<file path=ppt/notesSlides/_rels/notesSlide76.xml.rels><?xml version="1.0" encoding="UTF-8" standalone="yes"?><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Relationships>

</file>

<file path=ppt/notesSlides/_rels/notesSlide77.xml.rels><?xml version="1.0" encoding="UTF-8" standalone="yes"?><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Relationships>

</file>

<file path=ppt/notesSlides/_rels/notesSlide78.xml.rels><?xml version="1.0" encoding="UTF-8" standalone="yes"?><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Relationships>

</file>

<file path=ppt/notesSlides/_rels/notesSlide79.xml.rels><?xml version="1.0" encoding="UTF-8" standalone="yes"?><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0.xml.rels><?xml version="1.0" encoding="UTF-8" standalone="yes"?><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Relationships>

</file>

<file path=ppt/notesSlides/_rels/notesSlide81.xml.rels><?xml version="1.0" encoding="UTF-8" standalone="yes"?><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Relationships>

</file>

<file path=ppt/notesSlides/_rels/notesSlide82.xml.rels><?xml version="1.0" encoding="UTF-8" standalone="yes"?><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Relationships>

</file>

<file path=ppt/notesSlides/_rels/notesSlide83.xml.rels><?xml version="1.0" encoding="UTF-8" standalone="yes"?><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Relationships>

</file>

<file path=ppt/notesSlides/_rels/notesSlide84.xml.rels><?xml version="1.0" encoding="UTF-8" standalone="yes"?><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Relationships>

</file>

<file path=ppt/notesSlides/_rels/notesSlide85.xml.rels><?xml version="1.0" encoding="UTF-8" standalone="yes"?><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 name="Shape 42"/>
          <p:cNvSpPr/>
          <p:nvPr>
            <p:ph type="sldImg"/>
          </p:nvPr>
        </p:nvSpPr>
        <p:spPr>
          <a:prstGeom prst="rect">
            <a:avLst/>
          </a:prstGeom>
        </p:spPr>
        <p:txBody>
          <a:bodyPr/>
          <a:lstStyle/>
          <a:p>
            <a:pPr lvl="0"/>
          </a:p>
        </p:txBody>
      </p:sp>
      <p:sp>
        <p:nvSpPr>
          <p:cNvPr id="43" name="Shape 43"/>
          <p:cNvSpPr/>
          <p:nvPr>
            <p:ph type="body" sz="quarter" idx="1"/>
          </p:nvPr>
        </p:nvSpPr>
        <p:spPr>
          <a:prstGeom prst="rect">
            <a:avLst/>
          </a:prstGeom>
        </p:spPr>
        <p:txBody>
          <a:bodyPr/>
          <a:lstStyle/>
          <a:p>
            <a:pPr lvl="0">
              <a:defRPr sz="1800"/>
            </a:pPr>
            <a:r>
              <a:rPr sz="3600"/>
              <a:t>Thanks everybody for coming to my talk! My name is Michael Becker, I work on the Data Ninjas Team at AWeber. AWeber is an email service provider located just outside of Philadelphia. I’m also the founder of the DataPhilly meetup with over 800 members.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1" name="Shape 111"/>
          <p:cNvSpPr/>
          <p:nvPr>
            <p:ph type="sldImg"/>
          </p:nvPr>
        </p:nvSpPr>
        <p:spPr>
          <a:prstGeom prst="rect">
            <a:avLst/>
          </a:prstGeom>
        </p:spPr>
        <p:txBody>
          <a:bodyPr/>
          <a:lstStyle/>
          <a:p>
            <a:pPr lvl="0"/>
          </a:p>
        </p:txBody>
      </p:sp>
      <p:sp>
        <p:nvSpPr>
          <p:cNvPr id="112" name="Shape 112"/>
          <p:cNvSpPr/>
          <p:nvPr>
            <p:ph type="body" sz="quarter" idx="1"/>
          </p:nvPr>
        </p:nvSpPr>
        <p:spPr>
          <a:prstGeom prst="rect">
            <a:avLst/>
          </a:prstGeom>
        </p:spPr>
        <p:txBody>
          <a:bodyPr/>
          <a:lstStyle/>
          <a:p>
            <a:pPr lvl="0">
              <a:defRPr sz="1800"/>
            </a:pPr>
            <a:r>
              <a:rPr b="1" sz="2000"/>
              <a:t>(PAUSE) W</a:t>
            </a:r>
            <a:r>
              <a:rPr sz="2000"/>
              <a:t>hat is Data Science, well there is a lot of disagreement on this subject but I like this Venn diagram created by Drew Conway which gives a good high level overview of what skills are involved in Data Science.</a:t>
            </a:r>
            <a:endParaRPr sz="2000"/>
          </a:p>
          <a:p>
            <a:pPr lvl="0">
              <a:defRPr sz="1800"/>
            </a:pPr>
            <a:r>
              <a:rPr b="1" sz="2000"/>
              <a:t>C</a:t>
            </a:r>
            <a:r>
              <a:rPr sz="2000"/>
              <a:t>onway argues that at a minimum, you need 3 main skills to be a good Data Scientist. Hacking skills, Math &amp; statistics, and substantive expertise.</a:t>
            </a:r>
            <a:endParaRPr sz="2000"/>
          </a:p>
          <a:p>
            <a:pPr lvl="0">
              <a:defRPr sz="1800"/>
            </a:pPr>
            <a:r>
              <a:rPr b="1" sz="2000"/>
              <a:t>I</a:t>
            </a:r>
            <a:r>
              <a:rPr sz="2000"/>
              <a:t>n the “Hacking Skills” circle, he includes things like “manipulating text files at the command-line” and “thinking algorithmically”</a:t>
            </a:r>
            <a:endParaRPr sz="2000"/>
          </a:p>
          <a:p>
            <a:pPr lvl="0">
              <a:defRPr sz="1800"/>
            </a:pPr>
            <a:r>
              <a:rPr b="1" sz="2000"/>
              <a:t>T</a:t>
            </a:r>
            <a:r>
              <a:rPr sz="2000"/>
              <a:t>he Math &amp; Statistics part is pretty straight forward.</a:t>
            </a:r>
            <a:endParaRPr sz="2000"/>
          </a:p>
          <a:p>
            <a:pPr lvl="0">
              <a:defRPr sz="1800"/>
            </a:pPr>
            <a:r>
              <a:rPr b="1" sz="2000"/>
              <a:t>D</a:t>
            </a:r>
            <a:r>
              <a:rPr sz="2000"/>
              <a:t>rew argues that these 2 pieces are not enough on their own, you also need to understand the data, you need domain knowledge and expertise.</a:t>
            </a:r>
            <a:endParaRPr sz="20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8" name="Shape 118"/>
          <p:cNvSpPr/>
          <p:nvPr>
            <p:ph type="sldImg"/>
          </p:nvPr>
        </p:nvSpPr>
        <p:spPr>
          <a:prstGeom prst="rect">
            <a:avLst/>
          </a:prstGeom>
        </p:spPr>
        <p:txBody>
          <a:bodyPr/>
          <a:lstStyle/>
          <a:p>
            <a:pPr lvl="0"/>
          </a:p>
        </p:txBody>
      </p:sp>
      <p:sp>
        <p:nvSpPr>
          <p:cNvPr id="119" name="Shape 119"/>
          <p:cNvSpPr/>
          <p:nvPr>
            <p:ph type="body" sz="quarter" idx="1"/>
          </p:nvPr>
        </p:nvSpPr>
        <p:spPr>
          <a:prstGeom prst="rect">
            <a:avLst/>
          </a:prstGeom>
        </p:spPr>
        <p:txBody>
          <a:bodyPr/>
          <a:lstStyle/>
          <a:p>
            <a:pPr lvl="0">
              <a:defRPr sz="1800"/>
            </a:pPr>
            <a:r>
              <a:rPr b="1" sz="3600"/>
              <a:t>(PAUSE)</a:t>
            </a:r>
            <a:r>
              <a:rPr sz="3600"/>
              <a:t> I’m not sure if it was Hilary Mason who first coined the term OSEMN, but that’s certainly who I learned it from. OSEMN is a typical data science process followed by many data scientists. Let’s break it down.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5" name="Shape 125"/>
          <p:cNvSpPr/>
          <p:nvPr>
            <p:ph type="sldImg"/>
          </p:nvPr>
        </p:nvSpPr>
        <p:spPr>
          <a:prstGeom prst="rect">
            <a:avLst/>
          </a:prstGeom>
        </p:spPr>
        <p:txBody>
          <a:bodyPr/>
          <a:lstStyle/>
          <a:p>
            <a:pPr lvl="0"/>
          </a:p>
        </p:txBody>
      </p:sp>
      <p:sp>
        <p:nvSpPr>
          <p:cNvPr id="126" name="Shape 126"/>
          <p:cNvSpPr/>
          <p:nvPr>
            <p:ph type="body" sz="quarter" idx="1"/>
          </p:nvPr>
        </p:nvSpPr>
        <p:spPr>
          <a:prstGeom prst="rect">
            <a:avLst/>
          </a:prstGeom>
        </p:spPr>
        <p:txBody>
          <a:bodyPr/>
          <a:lstStyle/>
          <a:p>
            <a:pPr lvl="0">
              <a:defRPr sz="1800"/>
            </a:pPr>
            <a:r>
              <a:rPr sz="3600"/>
              <a:t>Obtain is pretty straight forward. To do Data Science, you first need data. Not all data is easy to access. Be prepared to jump through some hoops to obtain your datasets.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2" name="Shape 132"/>
          <p:cNvSpPr/>
          <p:nvPr>
            <p:ph type="sldImg"/>
          </p:nvPr>
        </p:nvSpPr>
        <p:spPr>
          <a:prstGeom prst="rect">
            <a:avLst/>
          </a:prstGeom>
        </p:spPr>
        <p:txBody>
          <a:bodyPr/>
          <a:lstStyle/>
          <a:p>
            <a:pPr lvl="0"/>
          </a:p>
        </p:txBody>
      </p:sp>
      <p:sp>
        <p:nvSpPr>
          <p:cNvPr id="133" name="Shape 133"/>
          <p:cNvSpPr/>
          <p:nvPr>
            <p:ph type="body" sz="quarter" idx="1"/>
          </p:nvPr>
        </p:nvSpPr>
        <p:spPr>
          <a:prstGeom prst="rect">
            <a:avLst/>
          </a:prstGeom>
        </p:spPr>
        <p:txBody>
          <a:bodyPr/>
          <a:lstStyle/>
          <a:p>
            <a:pPr lvl="0">
              <a:defRPr sz="1800"/>
            </a:pPr>
            <a:r>
              <a:rPr sz="3600"/>
              <a:t>Okay, so you have your dataset, now what? If your lucky, your data will be well structured and easily parseable. But in reality, it’s rarely that simple. Messy data is the norm, not the exception. But don’t panic, scrubbing your data is just another part of the job!</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9" name="Shape 139"/>
          <p:cNvSpPr/>
          <p:nvPr>
            <p:ph type="sldImg"/>
          </p:nvPr>
        </p:nvSpPr>
        <p:spPr>
          <a:prstGeom prst="rect">
            <a:avLst/>
          </a:prstGeom>
        </p:spPr>
        <p:txBody>
          <a:bodyPr/>
          <a:lstStyle/>
          <a:p>
            <a:pPr lvl="0"/>
          </a:p>
        </p:txBody>
      </p:sp>
      <p:sp>
        <p:nvSpPr>
          <p:cNvPr id="140" name="Shape 140"/>
          <p:cNvSpPr/>
          <p:nvPr>
            <p:ph type="body" sz="quarter" idx="1"/>
          </p:nvPr>
        </p:nvSpPr>
        <p:spPr>
          <a:prstGeom prst="rect">
            <a:avLst/>
          </a:prstGeom>
        </p:spPr>
        <p:txBody>
          <a:bodyPr/>
          <a:lstStyle/>
          <a:p>
            <a:pPr lvl="0">
              <a:defRPr sz="1800"/>
            </a:pPr>
            <a:r>
              <a:rPr sz="3600"/>
              <a:t>To get the most out of your dataset, you need to understand it. This is where the Explore step comes in. This can be as simple as looking at your raw data in a text editor, or as advanced as running machine learning algorithms on your data.</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6" name="Shape 146"/>
          <p:cNvSpPr/>
          <p:nvPr>
            <p:ph type="sldImg"/>
          </p:nvPr>
        </p:nvSpPr>
        <p:spPr>
          <a:prstGeom prst="rect">
            <a:avLst/>
          </a:prstGeom>
        </p:spPr>
        <p:txBody>
          <a:bodyPr/>
          <a:lstStyle/>
          <a:p>
            <a:pPr lvl="0"/>
          </a:p>
        </p:txBody>
      </p:sp>
      <p:sp>
        <p:nvSpPr>
          <p:cNvPr id="147" name="Shape 147"/>
          <p:cNvSpPr/>
          <p:nvPr>
            <p:ph type="body" sz="quarter" idx="1"/>
          </p:nvPr>
        </p:nvSpPr>
        <p:spPr>
          <a:prstGeom prst="rect">
            <a:avLst/>
          </a:prstGeom>
        </p:spPr>
        <p:txBody>
          <a:bodyPr/>
          <a:lstStyle/>
          <a:p>
            <a:pPr lvl="0">
              <a:defRPr sz="1800"/>
            </a:pPr>
            <a:r>
              <a:rPr sz="3600"/>
              <a:t>Sometimes you want to predict the future using your data! This is usually where machine learning comes into the picture. The goal here is to maximize predictive power by minimizing the level of error.</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3" name="Shape 153"/>
          <p:cNvSpPr/>
          <p:nvPr>
            <p:ph type="sldImg"/>
          </p:nvPr>
        </p:nvSpPr>
        <p:spPr>
          <a:prstGeom prst="rect">
            <a:avLst/>
          </a:prstGeom>
        </p:spPr>
        <p:txBody>
          <a:bodyPr/>
          <a:lstStyle/>
          <a:p>
            <a:pPr lvl="0"/>
          </a:p>
        </p:txBody>
      </p:sp>
      <p:sp>
        <p:nvSpPr>
          <p:cNvPr id="154" name="Shape 154"/>
          <p:cNvSpPr/>
          <p:nvPr>
            <p:ph type="body" sz="quarter" idx="1"/>
          </p:nvPr>
        </p:nvSpPr>
        <p:spPr>
          <a:prstGeom prst="rect">
            <a:avLst/>
          </a:prstGeom>
        </p:spPr>
        <p:txBody>
          <a:bodyPr/>
          <a:lstStyle/>
          <a:p>
            <a:pPr lvl="0">
              <a:defRPr sz="1800"/>
            </a:pPr>
            <a:r>
              <a:rPr sz="3600"/>
              <a:t>A model isn’t useful on it’s own. This is where the interpret step comes in. Often while interpreting the results of your model, you’ll identify areas for improvement which will allow you to iterate and improve on it. Even a bad model can lead to useful insights.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 name="Shape 160"/>
          <p:cNvSpPr/>
          <p:nvPr>
            <p:ph type="sldImg"/>
          </p:nvPr>
        </p:nvSpPr>
        <p:spPr>
          <a:prstGeom prst="rect">
            <a:avLst/>
          </a:prstGeom>
        </p:spPr>
        <p:txBody>
          <a:bodyPr/>
          <a:lstStyle/>
          <a:p>
            <a:pPr lvl="0"/>
          </a:p>
        </p:txBody>
      </p:sp>
      <p:sp>
        <p:nvSpPr>
          <p:cNvPr id="161" name="Shape 161"/>
          <p:cNvSpPr/>
          <p:nvPr>
            <p:ph type="body" sz="quarter" idx="1"/>
          </p:nvPr>
        </p:nvSpPr>
        <p:spPr>
          <a:prstGeom prst="rect">
            <a:avLst/>
          </a:prstGeom>
        </p:spPr>
        <p:txBody>
          <a:bodyPr/>
          <a:lstStyle/>
          <a:p>
            <a:pPr lvl="0">
              <a:defRPr sz="1800"/>
            </a:pPr>
            <a:r>
              <a:rPr b="1" sz="3600"/>
              <a:t>(PAUSE) In</a:t>
            </a:r>
            <a:r>
              <a:rPr sz="3600"/>
              <a:t> this talk I’m going to walk you through the OSEMN process by building a language classification algorithm from scratch. A language classification algorithm will predict the language of some text. For example, you might give it the text “yada yada yada” and the classifier would classify this as English.</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Shape 167"/>
          <p:cNvSpPr/>
          <p:nvPr>
            <p:ph type="sldImg"/>
          </p:nvPr>
        </p:nvSpPr>
        <p:spPr>
          <a:prstGeom prst="rect">
            <a:avLst/>
          </a:prstGeom>
        </p:spPr>
        <p:txBody>
          <a:bodyPr/>
          <a:lstStyle/>
          <a:p>
            <a:pPr lvl="0"/>
          </a:p>
        </p:txBody>
      </p:sp>
      <p:sp>
        <p:nvSpPr>
          <p:cNvPr id="168" name="Shape 168"/>
          <p:cNvSpPr/>
          <p:nvPr>
            <p:ph type="body" sz="quarter" idx="1"/>
          </p:nvPr>
        </p:nvSpPr>
        <p:spPr>
          <a:prstGeom prst="rect">
            <a:avLst/>
          </a:prstGeom>
        </p:spPr>
        <p:txBody>
          <a:bodyPr/>
          <a:lstStyle/>
          <a:p>
            <a:pPr lvl="0">
              <a:defRPr sz="1800"/>
            </a:pPr>
            <a:r>
              <a:rPr b="1" sz="3600"/>
              <a:t>Language</a:t>
            </a:r>
            <a:r>
              <a:rPr sz="3600"/>
              <a:t> classification can be useful on its own. For example, I’ve used this algorithm to break down AWeber’s customers by the language they use, in the emails they send.</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 name="Shape 174"/>
          <p:cNvSpPr/>
          <p:nvPr>
            <p:ph type="sldImg"/>
          </p:nvPr>
        </p:nvSpPr>
        <p:spPr>
          <a:prstGeom prst="rect">
            <a:avLst/>
          </a:prstGeom>
        </p:spPr>
        <p:txBody>
          <a:bodyPr/>
          <a:lstStyle/>
          <a:p>
            <a:pPr lvl="0"/>
          </a:p>
        </p:txBody>
      </p:sp>
      <p:sp>
        <p:nvSpPr>
          <p:cNvPr id="175" name="Shape 175"/>
          <p:cNvSpPr/>
          <p:nvPr>
            <p:ph type="body" sz="quarter" idx="1"/>
          </p:nvPr>
        </p:nvSpPr>
        <p:spPr>
          <a:prstGeom prst="rect">
            <a:avLst/>
          </a:prstGeom>
        </p:spPr>
        <p:txBody>
          <a:bodyPr/>
          <a:lstStyle/>
          <a:p>
            <a:pPr lvl="0">
              <a:defRPr sz="1800"/>
            </a:pPr>
            <a:r>
              <a:rPr b="1" sz="3600"/>
              <a:t>Language</a:t>
            </a:r>
            <a:r>
              <a:rPr sz="3600"/>
              <a:t> classification can also be useful as a preprocessing step. For example, Google likely uses it to automatically detect what language you’re typing into google translate, and Google Chrome probably uses it to detect the language of the webpages your viewing.</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 name="Shape 52"/>
          <p:cNvSpPr/>
          <p:nvPr>
            <p:ph type="sldImg"/>
          </p:nvPr>
        </p:nvSpPr>
        <p:spPr>
          <a:prstGeom prst="rect">
            <a:avLst/>
          </a:prstGeom>
        </p:spPr>
        <p:txBody>
          <a:bodyPr/>
          <a:lstStyle/>
          <a:p>
            <a:pPr lvl="0"/>
          </a:p>
        </p:txBody>
      </p:sp>
      <p:sp>
        <p:nvSpPr>
          <p:cNvPr id="53" name="Shape 53"/>
          <p:cNvSpPr/>
          <p:nvPr>
            <p:ph type="body" sz="quarter" idx="1"/>
          </p:nvPr>
        </p:nvSpPr>
        <p:spPr>
          <a:prstGeom prst="rect">
            <a:avLst/>
          </a:prstGeom>
        </p:spPr>
        <p:txBody>
          <a:bodyPr/>
          <a:lstStyle/>
          <a:p>
            <a:pPr lvl="0">
              <a:defRPr sz="1800"/>
            </a:pPr>
            <a:r>
              <a:rPr b="1" sz="3600"/>
              <a:t>(PAUSE)</a:t>
            </a:r>
            <a:endParaRPr b="1" sz="3600"/>
          </a:p>
          <a:p>
            <a:pPr lvl="0">
              <a:defRPr sz="1800"/>
            </a:pPr>
            <a:r>
              <a:rPr sz="3600"/>
              <a:t>Working on the DAMN team at AWeber, I’ve introduced several predictive algorithms into our application. My co-workers think I’m some kind of math superhero, reading scholarly papers by day and fighting crime by night! The truth is much more sinister.</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 name="Shape 185"/>
          <p:cNvSpPr/>
          <p:nvPr>
            <p:ph type="sldImg"/>
          </p:nvPr>
        </p:nvSpPr>
        <p:spPr>
          <a:prstGeom prst="rect">
            <a:avLst/>
          </a:prstGeom>
        </p:spPr>
        <p:txBody>
          <a:bodyPr/>
          <a:lstStyle/>
          <a:p>
            <a:pPr lvl="0"/>
          </a:p>
        </p:txBody>
      </p:sp>
      <p:sp>
        <p:nvSpPr>
          <p:cNvPr id="186" name="Shape 186"/>
          <p:cNvSpPr/>
          <p:nvPr>
            <p:ph type="body" sz="quarter" idx="1"/>
          </p:nvPr>
        </p:nvSpPr>
        <p:spPr>
          <a:prstGeom prst="rect">
            <a:avLst/>
          </a:prstGeom>
        </p:spPr>
        <p:txBody>
          <a:bodyPr/>
          <a:lstStyle/>
          <a:p>
            <a:pPr lvl="0">
              <a:defRPr sz="1800"/>
            </a:pPr>
            <a:r>
              <a:rPr b="1" sz="3600"/>
              <a:t>(PAUSE) </a:t>
            </a:r>
            <a:r>
              <a:rPr sz="3600"/>
              <a:t>Step one of OSEMN is to obtain the data. In the case of our language classification model, we need text in a bunch of different languages. Fortunately, Wikipedia has an abundant supply of this kind of data. There are Wikipedia datasets available online, but that’s no fun! Let’s build our own!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lvl="0"/>
          </a:p>
        </p:txBody>
      </p:sp>
      <p:sp>
        <p:nvSpPr>
          <p:cNvPr id="193" name="Shape 193"/>
          <p:cNvSpPr/>
          <p:nvPr>
            <p:ph type="body" sz="quarter" idx="1"/>
          </p:nvPr>
        </p:nvSpPr>
        <p:spPr>
          <a:prstGeom prst="rect">
            <a:avLst/>
          </a:prstGeom>
        </p:spPr>
        <p:txBody>
          <a:bodyPr/>
          <a:lstStyle/>
          <a:p>
            <a:pPr lvl="0">
              <a:defRPr sz="1800"/>
            </a:pPr>
            <a:r>
              <a:rPr b="1" sz="3600"/>
              <a:t>(PAUSE)</a:t>
            </a:r>
            <a:r>
              <a:rPr sz="3600"/>
              <a:t> To start off, I grabbed a list of hourly page views. I wrote some scripts to aggregate this data for several months, and compiled a list of the top articles per language.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a:pPr lvl="0"/>
          </a:p>
        </p:txBody>
      </p:sp>
      <p:sp>
        <p:nvSpPr>
          <p:cNvPr id="200" name="Shape 200"/>
          <p:cNvSpPr/>
          <p:nvPr>
            <p:ph type="body" sz="quarter" idx="1"/>
          </p:nvPr>
        </p:nvSpPr>
        <p:spPr>
          <a:prstGeom prst="rect">
            <a:avLst/>
          </a:prstGeom>
        </p:spPr>
        <p:txBody>
          <a:bodyPr/>
          <a:lstStyle/>
          <a:p>
            <a:pPr lvl="0">
              <a:defRPr sz="1800"/>
            </a:pPr>
            <a:r>
              <a:rPr b="1" sz="3600"/>
              <a:t>(PAUSE)</a:t>
            </a:r>
            <a:r>
              <a:rPr sz="3600"/>
              <a:t> Next I used the Special:Export page for each Wikipedia to export the pages I wanted.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6" name="Shape 206"/>
          <p:cNvSpPr/>
          <p:nvPr>
            <p:ph type="sldImg"/>
          </p:nvPr>
        </p:nvSpPr>
        <p:spPr>
          <a:prstGeom prst="rect">
            <a:avLst/>
          </a:prstGeom>
        </p:spPr>
        <p:txBody>
          <a:bodyPr/>
          <a:lstStyle/>
          <a:p>
            <a:pPr lvl="0"/>
          </a:p>
        </p:txBody>
      </p:sp>
      <p:sp>
        <p:nvSpPr>
          <p:cNvPr id="207" name="Shape 207"/>
          <p:cNvSpPr/>
          <p:nvPr>
            <p:ph type="body" sz="quarter" idx="1"/>
          </p:nvPr>
        </p:nvSpPr>
        <p:spPr>
          <a:prstGeom prst="rect">
            <a:avLst/>
          </a:prstGeom>
        </p:spPr>
        <p:txBody>
          <a:bodyPr/>
          <a:lstStyle/>
          <a:p>
            <a:pPr lvl="0">
              <a:defRPr sz="1800"/>
            </a:pPr>
            <a:r>
              <a:rPr b="1" sz="3600"/>
              <a:t>(PAUSE)</a:t>
            </a:r>
            <a:r>
              <a:rPr sz="3600"/>
              <a:t> This task was made trivially scriptable via the use of the “Copy as cURL” command in the Chrome Developer Tools.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3" name="Shape 213"/>
          <p:cNvSpPr/>
          <p:nvPr>
            <p:ph type="sldImg"/>
          </p:nvPr>
        </p:nvSpPr>
        <p:spPr>
          <a:prstGeom prst="rect">
            <a:avLst/>
          </a:prstGeom>
        </p:spPr>
        <p:txBody>
          <a:bodyPr/>
          <a:lstStyle/>
          <a:p>
            <a:pPr lvl="0"/>
          </a:p>
        </p:txBody>
      </p:sp>
      <p:sp>
        <p:nvSpPr>
          <p:cNvPr id="214" name="Shape 214"/>
          <p:cNvSpPr/>
          <p:nvPr>
            <p:ph type="body" sz="quarter" idx="1"/>
          </p:nvPr>
        </p:nvSpPr>
        <p:spPr>
          <a:prstGeom prst="rect">
            <a:avLst/>
          </a:prstGeom>
        </p:spPr>
        <p:txBody>
          <a:bodyPr/>
          <a:lstStyle/>
          <a:p>
            <a:pPr lvl="0">
              <a:defRPr sz="1800"/>
            </a:pPr>
            <a:r>
              <a:rPr b="1" sz="3600"/>
              <a:t>(PAUSE) </a:t>
            </a:r>
            <a:r>
              <a:rPr sz="3600"/>
              <a:t>Add to this the nifty uncurl library, and you have an instant Python bot!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2" name="Shape 222"/>
          <p:cNvSpPr/>
          <p:nvPr>
            <p:ph type="sldImg"/>
          </p:nvPr>
        </p:nvSpPr>
        <p:spPr>
          <a:prstGeom prst="rect">
            <a:avLst/>
          </a:prstGeom>
        </p:spPr>
        <p:txBody>
          <a:bodyPr/>
          <a:lstStyle/>
          <a:p>
            <a:pPr lvl="0"/>
          </a:p>
        </p:txBody>
      </p:sp>
      <p:sp>
        <p:nvSpPr>
          <p:cNvPr id="223" name="Shape 223"/>
          <p:cNvSpPr/>
          <p:nvPr>
            <p:ph type="body" sz="quarter" idx="1"/>
          </p:nvPr>
        </p:nvSpPr>
        <p:spPr>
          <a:prstGeom prst="rect">
            <a:avLst/>
          </a:prstGeom>
        </p:spPr>
        <p:txBody>
          <a:bodyPr/>
          <a:lstStyle/>
          <a:p>
            <a:pPr lvl="0">
              <a:defRPr sz="1800"/>
            </a:pPr>
            <a:r>
              <a:rPr b="1" sz="3600"/>
              <a:t>(PAUSE) </a:t>
            </a:r>
            <a:r>
              <a:rPr sz="3600"/>
              <a:t>Now that we’ve Obtained out our data, the second step is to scrub it. Our dumps are in xml format, so we’ll need to pull the articles out of the xml.</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9" name="Shape 229"/>
          <p:cNvSpPr/>
          <p:nvPr>
            <p:ph type="sldImg"/>
          </p:nvPr>
        </p:nvSpPr>
        <p:spPr>
          <a:prstGeom prst="rect">
            <a:avLst/>
          </a:prstGeom>
        </p:spPr>
        <p:txBody>
          <a:bodyPr/>
          <a:lstStyle/>
          <a:p>
            <a:pPr lvl="0"/>
          </a:p>
        </p:txBody>
      </p:sp>
      <p:sp>
        <p:nvSpPr>
          <p:cNvPr id="230" name="Shape 230"/>
          <p:cNvSpPr/>
          <p:nvPr>
            <p:ph type="body" sz="quarter" idx="1"/>
          </p:nvPr>
        </p:nvSpPr>
        <p:spPr>
          <a:prstGeom prst="rect">
            <a:avLst/>
          </a:prstGeom>
        </p:spPr>
        <p:txBody>
          <a:bodyPr/>
          <a:lstStyle/>
          <a:p>
            <a:pPr lvl="0">
              <a:defRPr sz="1800"/>
            </a:pPr>
            <a:r>
              <a:rPr b="1" sz="3600"/>
              <a:t>(PAUSE) </a:t>
            </a:r>
            <a:r>
              <a:rPr sz="3600"/>
              <a:t>Luckily I found some Python code that already does this called, wikipedia-extractor.</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6" name="Shape 236"/>
          <p:cNvSpPr/>
          <p:nvPr>
            <p:ph type="sldImg"/>
          </p:nvPr>
        </p:nvSpPr>
        <p:spPr>
          <a:prstGeom prst="rect">
            <a:avLst/>
          </a:prstGeom>
        </p:spPr>
        <p:txBody>
          <a:bodyPr/>
          <a:lstStyle/>
          <a:p>
            <a:pPr lvl="0"/>
          </a:p>
        </p:txBody>
      </p:sp>
      <p:sp>
        <p:nvSpPr>
          <p:cNvPr id="237" name="Shape 237"/>
          <p:cNvSpPr/>
          <p:nvPr>
            <p:ph type="body" sz="quarter" idx="1"/>
          </p:nvPr>
        </p:nvSpPr>
        <p:spPr>
          <a:prstGeom prst="rect">
            <a:avLst/>
          </a:prstGeom>
        </p:spPr>
        <p:txBody>
          <a:bodyPr/>
          <a:lstStyle/>
          <a:p>
            <a:pPr lvl="0">
              <a:defRPr sz="1800"/>
            </a:pPr>
            <a:r>
              <a:rPr b="1" sz="3600"/>
              <a:t>(PAUSE) </a:t>
            </a:r>
            <a:r>
              <a:rPr sz="3600"/>
              <a:t>This tool produces output that looks a lot like valid XML, but it’s not!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3" name="Shape 243"/>
          <p:cNvSpPr/>
          <p:nvPr>
            <p:ph type="sldImg"/>
          </p:nvPr>
        </p:nvSpPr>
        <p:spPr>
          <a:prstGeom prst="rect">
            <a:avLst/>
          </a:prstGeom>
        </p:spPr>
        <p:txBody>
          <a:bodyPr/>
          <a:lstStyle/>
          <a:p>
            <a:pPr lvl="0"/>
          </a:p>
        </p:txBody>
      </p:sp>
      <p:sp>
        <p:nvSpPr>
          <p:cNvPr id="244" name="Shape 244"/>
          <p:cNvSpPr/>
          <p:nvPr>
            <p:ph type="body" sz="quarter" idx="1"/>
          </p:nvPr>
        </p:nvSpPr>
        <p:spPr>
          <a:prstGeom prst="rect">
            <a:avLst/>
          </a:prstGeom>
        </p:spPr>
        <p:txBody>
          <a:bodyPr/>
          <a:lstStyle/>
          <a:p>
            <a:pPr lvl="0">
              <a:defRPr sz="1800"/>
            </a:pPr>
            <a:r>
              <a:rPr b="1" sz="3600"/>
              <a:t>(PAUSE) </a:t>
            </a:r>
            <a:r>
              <a:rPr sz="3600"/>
              <a:t>The code was a bit ugly, so rather than try to fix it I just wrote a simple regex to parse it!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2" name="Shape 252"/>
          <p:cNvSpPr/>
          <p:nvPr>
            <p:ph type="sldImg"/>
          </p:nvPr>
        </p:nvSpPr>
        <p:spPr>
          <a:prstGeom prst="rect">
            <a:avLst/>
          </a:prstGeom>
        </p:spPr>
        <p:txBody>
          <a:bodyPr/>
          <a:lstStyle/>
          <a:p>
            <a:pPr lvl="0"/>
          </a:p>
        </p:txBody>
      </p:sp>
      <p:sp>
        <p:nvSpPr>
          <p:cNvPr id="253" name="Shape 253"/>
          <p:cNvSpPr/>
          <p:nvPr>
            <p:ph type="body" sz="quarter" idx="1"/>
          </p:nvPr>
        </p:nvSpPr>
        <p:spPr>
          <a:prstGeom prst="rect">
            <a:avLst/>
          </a:prstGeom>
        </p:spPr>
        <p:txBody>
          <a:bodyPr/>
          <a:lstStyle/>
          <a:p>
            <a:pPr lvl="0">
              <a:defRPr sz="1800"/>
            </a:pPr>
            <a:r>
              <a:rPr b="1" sz="3600"/>
              <a:t>(PAUSE) </a:t>
            </a:r>
            <a:r>
              <a:rPr sz="3600"/>
              <a:t>Alright, now that we’ve scrubbed our data, let’s explore!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 name="Shape 61"/>
          <p:cNvSpPr/>
          <p:nvPr>
            <p:ph type="sldImg"/>
          </p:nvPr>
        </p:nvSpPr>
        <p:spPr>
          <a:prstGeom prst="rect">
            <a:avLst/>
          </a:prstGeom>
        </p:spPr>
        <p:txBody>
          <a:bodyPr/>
          <a:lstStyle/>
          <a:p>
            <a:pPr lvl="0"/>
          </a:p>
        </p:txBody>
      </p:sp>
      <p:sp>
        <p:nvSpPr>
          <p:cNvPr id="62" name="Shape 62"/>
          <p:cNvSpPr/>
          <p:nvPr>
            <p:ph type="body" sz="quarter" idx="1"/>
          </p:nvPr>
        </p:nvSpPr>
        <p:spPr>
          <a:prstGeom prst="rect">
            <a:avLst/>
          </a:prstGeom>
        </p:spPr>
        <p:txBody>
          <a:bodyPr/>
          <a:lstStyle/>
          <a:p>
            <a:pPr lvl="0">
              <a:defRPr sz="1800"/>
            </a:pPr>
            <a:r>
              <a:rPr b="1" sz="3600"/>
              <a:t>(PAUSE)</a:t>
            </a:r>
            <a:endParaRPr b="1" sz="3600"/>
          </a:p>
          <a:p>
            <a:pPr lvl="0">
              <a:defRPr sz="1800"/>
            </a:pPr>
            <a:r>
              <a:rPr sz="3600"/>
              <a:t>Fortunately for me, I don’t have to be a genius to look like a superhero, I just have to use python! While I’ll cover some math in this talk, I’ll mainly be keeping things high-level.</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9" name="Shape 259"/>
          <p:cNvSpPr/>
          <p:nvPr>
            <p:ph type="sldImg"/>
          </p:nvPr>
        </p:nvSpPr>
        <p:spPr>
          <a:prstGeom prst="rect">
            <a:avLst/>
          </a:prstGeom>
        </p:spPr>
        <p:txBody>
          <a:bodyPr/>
          <a:lstStyle/>
          <a:p>
            <a:pPr lvl="0"/>
          </a:p>
        </p:txBody>
      </p:sp>
      <p:sp>
        <p:nvSpPr>
          <p:cNvPr id="260" name="Shape 260"/>
          <p:cNvSpPr/>
          <p:nvPr>
            <p:ph type="body" sz="quarter" idx="1"/>
          </p:nvPr>
        </p:nvSpPr>
        <p:spPr>
          <a:prstGeom prst="rect">
            <a:avLst/>
          </a:prstGeom>
        </p:spPr>
        <p:txBody>
          <a:bodyPr/>
          <a:lstStyle/>
          <a:p>
            <a:pPr lvl="0">
              <a:defRPr sz="1800"/>
            </a:pPr>
            <a:r>
              <a:rPr b="1" sz="3600"/>
              <a:t>(PAUSE) </a:t>
            </a:r>
            <a:r>
              <a:rPr sz="3600"/>
              <a:t>To start off, I counted the number of times each character occurs in each language and grabbed the top 2000 from each.</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6" name="Shape 266"/>
          <p:cNvSpPr/>
          <p:nvPr>
            <p:ph type="sldImg"/>
          </p:nvPr>
        </p:nvSpPr>
        <p:spPr>
          <a:prstGeom prst="rect">
            <a:avLst/>
          </a:prstGeom>
        </p:spPr>
        <p:txBody>
          <a:bodyPr/>
          <a:lstStyle/>
          <a:p>
            <a:pPr lvl="0"/>
          </a:p>
        </p:txBody>
      </p:sp>
      <p:sp>
        <p:nvSpPr>
          <p:cNvPr id="267" name="Shape 267"/>
          <p:cNvSpPr/>
          <p:nvPr>
            <p:ph type="body" sz="quarter" idx="1"/>
          </p:nvPr>
        </p:nvSpPr>
        <p:spPr>
          <a:prstGeom prst="rect">
            <a:avLst/>
          </a:prstGeom>
        </p:spPr>
        <p:txBody>
          <a:bodyPr/>
          <a:lstStyle/>
          <a:p>
            <a:pPr lvl="0">
              <a:defRPr sz="1800"/>
            </a:pPr>
            <a:r>
              <a:rPr b="1" sz="3600"/>
              <a:t>(PAUSE) </a:t>
            </a:r>
            <a:r>
              <a:rPr sz="3600"/>
              <a:t>Storing the data as a list of dictionaries makes it easy to load into a pandas DataFrame! You can think of a DataFrame as a mix between an Excel spreadsheet and a SQL database, but Python!</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5" name="Shape 275"/>
          <p:cNvSpPr/>
          <p:nvPr>
            <p:ph type="sldImg"/>
          </p:nvPr>
        </p:nvSpPr>
        <p:spPr>
          <a:prstGeom prst="rect">
            <a:avLst/>
          </a:prstGeom>
        </p:spPr>
        <p:txBody>
          <a:bodyPr/>
          <a:lstStyle/>
          <a:p>
            <a:pPr lvl="0"/>
          </a:p>
        </p:txBody>
      </p:sp>
      <p:sp>
        <p:nvSpPr>
          <p:cNvPr id="276" name="Shape 276"/>
          <p:cNvSpPr/>
          <p:nvPr>
            <p:ph type="body" sz="quarter" idx="1"/>
          </p:nvPr>
        </p:nvSpPr>
        <p:spPr>
          <a:prstGeom prst="rect">
            <a:avLst/>
          </a:prstGeom>
        </p:spPr>
        <p:txBody>
          <a:bodyPr/>
          <a:lstStyle>
            <a:lvl1pPr>
              <a:defRPr sz="4000"/>
            </a:lvl1pPr>
          </a:lstStyle>
          <a:p>
            <a:pPr lvl="0">
              <a:defRPr sz="1800"/>
            </a:pPr>
            <a:r>
              <a:rPr sz="4000"/>
              <a:t>We can calculate percentages from our letter counts using the div method.</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4" name="Shape 284"/>
          <p:cNvSpPr/>
          <p:nvPr>
            <p:ph type="sldImg"/>
          </p:nvPr>
        </p:nvSpPr>
        <p:spPr>
          <a:prstGeom prst="rect">
            <a:avLst/>
          </a:prstGeom>
        </p:spPr>
        <p:txBody>
          <a:bodyPr/>
          <a:lstStyle/>
          <a:p>
            <a:pPr lvl="0"/>
          </a:p>
        </p:txBody>
      </p:sp>
      <p:sp>
        <p:nvSpPr>
          <p:cNvPr id="285" name="Shape 285"/>
          <p:cNvSpPr/>
          <p:nvPr>
            <p:ph type="body" sz="quarter" idx="1"/>
          </p:nvPr>
        </p:nvSpPr>
        <p:spPr>
          <a:prstGeom prst="rect">
            <a:avLst/>
          </a:prstGeom>
        </p:spPr>
        <p:txBody>
          <a:bodyPr/>
          <a:lstStyle>
            <a:lvl1pPr>
              <a:defRPr sz="4000"/>
            </a:lvl1pPr>
          </a:lstStyle>
          <a:p>
            <a:pPr lvl="0">
              <a:defRPr sz="1800"/>
            </a:pPr>
            <a:r>
              <a:rPr sz="4000"/>
              <a:t>We can add these to as new columns to our DataFrame using the join method.</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2" name="Shape 292"/>
          <p:cNvSpPr/>
          <p:nvPr>
            <p:ph type="sldImg"/>
          </p:nvPr>
        </p:nvSpPr>
        <p:spPr>
          <a:prstGeom prst="rect">
            <a:avLst/>
          </a:prstGeom>
        </p:spPr>
        <p:txBody>
          <a:bodyPr/>
          <a:lstStyle/>
          <a:p>
            <a:pPr lvl="0"/>
          </a:p>
        </p:txBody>
      </p:sp>
      <p:sp>
        <p:nvSpPr>
          <p:cNvPr id="293" name="Shape 293"/>
          <p:cNvSpPr/>
          <p:nvPr>
            <p:ph type="body" sz="quarter" idx="1"/>
          </p:nvPr>
        </p:nvSpPr>
        <p:spPr>
          <a:prstGeom prst="rect">
            <a:avLst/>
          </a:prstGeom>
        </p:spPr>
        <p:txBody>
          <a:bodyPr/>
          <a:lstStyle/>
          <a:p>
            <a:pPr lvl="0">
              <a:defRPr sz="1800"/>
            </a:pPr>
            <a:r>
              <a:rPr b="1" sz="4000"/>
              <a:t>(PAUSE) </a:t>
            </a:r>
            <a:r>
              <a:rPr sz="4000"/>
              <a:t>And if you’re using Pandas in IPython-Notebook, you can easily display the contents for inspection.</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9" name="Shape 299"/>
          <p:cNvSpPr/>
          <p:nvPr>
            <p:ph type="sldImg"/>
          </p:nvPr>
        </p:nvSpPr>
        <p:spPr>
          <a:prstGeom prst="rect">
            <a:avLst/>
          </a:prstGeom>
        </p:spPr>
        <p:txBody>
          <a:bodyPr/>
          <a:lstStyle/>
          <a:p>
            <a:pPr lvl="0"/>
          </a:p>
        </p:txBody>
      </p:sp>
      <p:sp>
        <p:nvSpPr>
          <p:cNvPr id="300" name="Shape 300"/>
          <p:cNvSpPr/>
          <p:nvPr>
            <p:ph type="body" sz="quarter" idx="1"/>
          </p:nvPr>
        </p:nvSpPr>
        <p:spPr>
          <a:prstGeom prst="rect">
            <a:avLst/>
          </a:prstGeom>
        </p:spPr>
        <p:txBody>
          <a:bodyPr/>
          <a:lstStyle/>
          <a:p>
            <a:pPr lvl="0">
              <a:defRPr sz="1800"/>
            </a:pPr>
            <a:r>
              <a:rPr b="1" sz="3800"/>
              <a:t>Alright</a:t>
            </a:r>
            <a:r>
              <a:rPr sz="3800"/>
              <a:t> so now let’s use 2 unsupervised machine learning techniques, to visualize our data.</a:t>
            </a:r>
            <a:endParaRPr sz="3800"/>
          </a:p>
          <a:p>
            <a:pPr lvl="0">
              <a:defRPr sz="1800"/>
            </a:pPr>
            <a:r>
              <a:rPr b="1" sz="3800"/>
              <a:t>There’s</a:t>
            </a:r>
            <a:r>
              <a:rPr sz="3800"/>
              <a:t> a lot going on here, so let’s break it down a little.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7" name="Shape 307"/>
          <p:cNvSpPr/>
          <p:nvPr>
            <p:ph type="sldImg"/>
          </p:nvPr>
        </p:nvSpPr>
        <p:spPr>
          <a:prstGeom prst="rect">
            <a:avLst/>
          </a:prstGeom>
        </p:spPr>
        <p:txBody>
          <a:bodyPr/>
          <a:lstStyle/>
          <a:p>
            <a:pPr lvl="0"/>
          </a:p>
        </p:txBody>
      </p:sp>
      <p:sp>
        <p:nvSpPr>
          <p:cNvPr id="308" name="Shape 308"/>
          <p:cNvSpPr/>
          <p:nvPr>
            <p:ph type="body" sz="quarter" idx="1"/>
          </p:nvPr>
        </p:nvSpPr>
        <p:spPr>
          <a:prstGeom prst="rect">
            <a:avLst/>
          </a:prstGeom>
        </p:spPr>
        <p:txBody>
          <a:bodyPr/>
          <a:lstStyle>
            <a:lvl1pPr>
              <a:defRPr sz="4000"/>
            </a:lvl1pPr>
          </a:lstStyle>
          <a:p>
            <a:pPr lvl="0">
              <a:defRPr sz="1800"/>
            </a:pPr>
            <a:r>
              <a:rPr sz="4000"/>
              <a:t>First we run the KMeans clustering algorithm on our letter percentages. KMeans automatically groups our data together based on similarity.</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5" name="Shape 315"/>
          <p:cNvSpPr/>
          <p:nvPr>
            <p:ph type="sldImg"/>
          </p:nvPr>
        </p:nvSpPr>
        <p:spPr>
          <a:prstGeom prst="rect">
            <a:avLst/>
          </a:prstGeom>
        </p:spPr>
        <p:txBody>
          <a:bodyPr/>
          <a:lstStyle/>
          <a:p>
            <a:pPr lvl="0"/>
          </a:p>
        </p:txBody>
      </p:sp>
      <p:sp>
        <p:nvSpPr>
          <p:cNvPr id="316" name="Shape 316"/>
          <p:cNvSpPr/>
          <p:nvPr>
            <p:ph type="body" sz="quarter" idx="1"/>
          </p:nvPr>
        </p:nvSpPr>
        <p:spPr>
          <a:prstGeom prst="rect">
            <a:avLst/>
          </a:prstGeom>
        </p:spPr>
        <p:txBody>
          <a:bodyPr/>
          <a:lstStyle>
            <a:lvl1pPr>
              <a:defRPr sz="4000"/>
            </a:lvl1pPr>
          </a:lstStyle>
          <a:p>
            <a:pPr lvl="0">
              <a:defRPr sz="1800"/>
            </a:pPr>
            <a:r>
              <a:rPr sz="4000"/>
              <a:t>Next we run an algorithm called Principal Component Analysis on our data. We’re using PCA to reduce our number of columns from 10-thousand, to 2. The reason for this will become clearer in the next slide.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2" name="Shape 322"/>
          <p:cNvSpPr/>
          <p:nvPr>
            <p:ph type="sldImg"/>
          </p:nvPr>
        </p:nvSpPr>
        <p:spPr>
          <a:prstGeom prst="rect">
            <a:avLst/>
          </a:prstGeom>
        </p:spPr>
        <p:txBody>
          <a:bodyPr/>
          <a:lstStyle/>
          <a:p>
            <a:pPr lvl="0"/>
          </a:p>
        </p:txBody>
      </p:sp>
      <p:sp>
        <p:nvSpPr>
          <p:cNvPr id="323" name="Shape 323"/>
          <p:cNvSpPr/>
          <p:nvPr>
            <p:ph type="body" sz="quarter" idx="1"/>
          </p:nvPr>
        </p:nvSpPr>
        <p:spPr>
          <a:prstGeom prst="rect">
            <a:avLst/>
          </a:prstGeom>
        </p:spPr>
        <p:txBody>
          <a:bodyPr/>
          <a:lstStyle/>
          <a:p>
            <a:pPr lvl="0">
              <a:defRPr sz="1800"/>
            </a:pPr>
            <a:r>
              <a:rPr b="1" sz="4000"/>
              <a:t>(PAUSE) </a:t>
            </a:r>
            <a:r>
              <a:rPr sz="4000"/>
              <a:t>Finally we plot the results. Since our data only has 2 dimensions, it’s easy to plot! The color of each point corresponds to its cluster number. We can see that with 4 clusters, there is a pretty clear separation of our languages.</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1" name="Shape 331"/>
          <p:cNvSpPr/>
          <p:nvPr>
            <p:ph type="sldImg"/>
          </p:nvPr>
        </p:nvSpPr>
        <p:spPr>
          <a:prstGeom prst="rect">
            <a:avLst/>
          </a:prstGeom>
        </p:spPr>
        <p:txBody>
          <a:bodyPr/>
          <a:lstStyle/>
          <a:p>
            <a:pPr lvl="0"/>
          </a:p>
        </p:txBody>
      </p:sp>
      <p:sp>
        <p:nvSpPr>
          <p:cNvPr id="332" name="Shape 332"/>
          <p:cNvSpPr/>
          <p:nvPr>
            <p:ph type="body" sz="quarter" idx="1"/>
          </p:nvPr>
        </p:nvSpPr>
        <p:spPr>
          <a:prstGeom prst="rect">
            <a:avLst/>
          </a:prstGeom>
        </p:spPr>
        <p:txBody>
          <a:bodyPr/>
          <a:lstStyle>
            <a:lvl1pPr>
              <a:defRPr sz="4000"/>
            </a:lvl1pPr>
          </a:lstStyle>
          <a:p>
            <a:pPr lvl="0">
              <a:defRPr sz="1800"/>
            </a:pPr>
            <a:r>
              <a:rPr sz="4000"/>
              <a:t>One thing I noticed right away when I plotted the data like this was that there are some clear outliers. Digging into the details revealed that most of these languages use their own unique character sets.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 name="Shape 68"/>
          <p:cNvSpPr/>
          <p:nvPr>
            <p:ph type="sldImg"/>
          </p:nvPr>
        </p:nvSpPr>
        <p:spPr>
          <a:prstGeom prst="rect">
            <a:avLst/>
          </a:prstGeom>
        </p:spPr>
        <p:txBody>
          <a:bodyPr/>
          <a:lstStyle/>
          <a:p>
            <a:pPr lvl="0"/>
          </a:p>
        </p:txBody>
      </p:sp>
      <p:sp>
        <p:nvSpPr>
          <p:cNvPr id="69" name="Shape 69"/>
          <p:cNvSpPr/>
          <p:nvPr>
            <p:ph type="body" sz="quarter" idx="1"/>
          </p:nvPr>
        </p:nvSpPr>
        <p:spPr>
          <a:prstGeom prst="rect">
            <a:avLst/>
          </a:prstGeom>
        </p:spPr>
        <p:txBody>
          <a:bodyPr/>
          <a:lstStyle/>
          <a:p>
            <a:pPr lvl="0">
              <a:defRPr sz="1800"/>
            </a:pPr>
            <a:r>
              <a:rPr sz="3600"/>
              <a:t>Okay, so what will I be covering today? To start off I’ll define what Data Science is.</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0" name="Shape 340"/>
          <p:cNvSpPr/>
          <p:nvPr>
            <p:ph type="sldImg"/>
          </p:nvPr>
        </p:nvSpPr>
        <p:spPr>
          <a:prstGeom prst="rect">
            <a:avLst/>
          </a:prstGeom>
        </p:spPr>
        <p:txBody>
          <a:bodyPr/>
          <a:lstStyle/>
          <a:p>
            <a:pPr lvl="0"/>
          </a:p>
        </p:txBody>
      </p:sp>
      <p:sp>
        <p:nvSpPr>
          <p:cNvPr id="341" name="Shape 341"/>
          <p:cNvSpPr/>
          <p:nvPr>
            <p:ph type="body" sz="quarter" idx="1"/>
          </p:nvPr>
        </p:nvSpPr>
        <p:spPr>
          <a:prstGeom prst="rect">
            <a:avLst/>
          </a:prstGeom>
        </p:spPr>
        <p:txBody>
          <a:bodyPr/>
          <a:lstStyle/>
          <a:p>
            <a:pPr lvl="0">
              <a:defRPr sz="1800"/>
            </a:pPr>
            <a:r>
              <a:rPr b="1" sz="4000"/>
              <a:t>(PAUSE) </a:t>
            </a:r>
            <a:r>
              <a:rPr sz="4000"/>
              <a:t>We can also use the pairwise_distances function from scikit-learn to find the languages that are most similar. This function calculates the Euclidean distance between each pair of points. The smaller the distance, the more similar the data points are.</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0" name="Shape 350"/>
          <p:cNvSpPr/>
          <p:nvPr>
            <p:ph type="sldImg"/>
          </p:nvPr>
        </p:nvSpPr>
        <p:spPr>
          <a:prstGeom prst="rect">
            <a:avLst/>
          </a:prstGeom>
        </p:spPr>
        <p:txBody>
          <a:bodyPr/>
          <a:lstStyle/>
          <a:p>
            <a:pPr lvl="0"/>
          </a:p>
        </p:txBody>
      </p:sp>
      <p:sp>
        <p:nvSpPr>
          <p:cNvPr id="351" name="Shape 351"/>
          <p:cNvSpPr/>
          <p:nvPr>
            <p:ph type="body" sz="quarter" idx="1"/>
          </p:nvPr>
        </p:nvSpPr>
        <p:spPr>
          <a:prstGeom prst="rect">
            <a:avLst/>
          </a:prstGeom>
        </p:spPr>
        <p:txBody>
          <a:bodyPr/>
          <a:lstStyle/>
          <a:p>
            <a:pPr lvl="0">
              <a:defRPr sz="1800"/>
            </a:pPr>
            <a:r>
              <a:rPr b="1" sz="4000"/>
              <a:t>(PAUSE) </a:t>
            </a:r>
            <a:r>
              <a:rPr sz="4000"/>
              <a:t>We can see that the most similar languages are in our first cluster.</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1" name="Shape 361"/>
          <p:cNvSpPr/>
          <p:nvPr>
            <p:ph type="sldImg"/>
          </p:nvPr>
        </p:nvSpPr>
        <p:spPr>
          <a:prstGeom prst="rect">
            <a:avLst/>
          </a:prstGeom>
        </p:spPr>
        <p:txBody>
          <a:bodyPr/>
          <a:lstStyle/>
          <a:p>
            <a:pPr lvl="0"/>
          </a:p>
        </p:txBody>
      </p:sp>
      <p:sp>
        <p:nvSpPr>
          <p:cNvPr id="362" name="Shape 362"/>
          <p:cNvSpPr/>
          <p:nvPr>
            <p:ph type="body" sz="quarter" idx="1"/>
          </p:nvPr>
        </p:nvSpPr>
        <p:spPr>
          <a:prstGeom prst="rect">
            <a:avLst/>
          </a:prstGeom>
        </p:spPr>
        <p:txBody>
          <a:bodyPr/>
          <a:lstStyle>
            <a:lvl1pPr>
              <a:defRPr sz="4000"/>
            </a:lvl1pPr>
          </a:lstStyle>
          <a:p>
            <a:pPr lvl="0">
              <a:defRPr sz="1800"/>
            </a:pPr>
            <a:r>
              <a:rPr sz="4000"/>
              <a:t>Croatian, Serbo-Croatian and Bosnian are the most similar.</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2" name="Shape 372"/>
          <p:cNvSpPr/>
          <p:nvPr>
            <p:ph type="sldImg"/>
          </p:nvPr>
        </p:nvSpPr>
        <p:spPr>
          <a:prstGeom prst="rect">
            <a:avLst/>
          </a:prstGeom>
        </p:spPr>
        <p:txBody>
          <a:bodyPr/>
          <a:lstStyle/>
          <a:p>
            <a:pPr lvl="0"/>
          </a:p>
        </p:txBody>
      </p:sp>
      <p:sp>
        <p:nvSpPr>
          <p:cNvPr id="373" name="Shape 373"/>
          <p:cNvSpPr/>
          <p:nvPr>
            <p:ph type="body" sz="quarter" idx="1"/>
          </p:nvPr>
        </p:nvSpPr>
        <p:spPr>
          <a:prstGeom prst="rect">
            <a:avLst/>
          </a:prstGeom>
        </p:spPr>
        <p:txBody>
          <a:bodyPr/>
          <a:lstStyle>
            <a:lvl1pPr>
              <a:defRPr sz="4000"/>
            </a:lvl1pPr>
          </a:lstStyle>
          <a:p>
            <a:pPr lvl="0">
              <a:defRPr sz="1800"/>
            </a:pPr>
            <a:r>
              <a:rPr sz="4000"/>
              <a:t>followed by Indonesian &amp; Malay.</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3" name="Shape 383"/>
          <p:cNvSpPr/>
          <p:nvPr>
            <p:ph type="sldImg"/>
          </p:nvPr>
        </p:nvSpPr>
        <p:spPr>
          <a:prstGeom prst="rect">
            <a:avLst/>
          </a:prstGeom>
        </p:spPr>
        <p:txBody>
          <a:bodyPr/>
          <a:lstStyle/>
          <a:p>
            <a:pPr lvl="0"/>
          </a:p>
        </p:txBody>
      </p:sp>
      <p:sp>
        <p:nvSpPr>
          <p:cNvPr id="384" name="Shape 384"/>
          <p:cNvSpPr/>
          <p:nvPr>
            <p:ph type="body" sz="quarter" idx="1"/>
          </p:nvPr>
        </p:nvSpPr>
        <p:spPr>
          <a:prstGeom prst="rect">
            <a:avLst/>
          </a:prstGeom>
        </p:spPr>
        <p:txBody>
          <a:bodyPr/>
          <a:lstStyle>
            <a:lvl1pPr>
              <a:defRPr sz="4000"/>
            </a:lvl1pPr>
          </a:lstStyle>
          <a:p>
            <a:pPr lvl="0">
              <a:defRPr sz="1800"/>
            </a:pPr>
            <a:r>
              <a:rPr sz="4000"/>
              <a:t>Danish &amp; Norwegian</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4" name="Shape 394"/>
          <p:cNvSpPr/>
          <p:nvPr>
            <p:ph type="sldImg"/>
          </p:nvPr>
        </p:nvSpPr>
        <p:spPr>
          <a:prstGeom prst="rect">
            <a:avLst/>
          </a:prstGeom>
        </p:spPr>
        <p:txBody>
          <a:bodyPr/>
          <a:lstStyle/>
          <a:p>
            <a:pPr lvl="0"/>
          </a:p>
        </p:txBody>
      </p:sp>
      <p:sp>
        <p:nvSpPr>
          <p:cNvPr id="395" name="Shape 395"/>
          <p:cNvSpPr/>
          <p:nvPr>
            <p:ph type="body" sz="quarter" idx="1"/>
          </p:nvPr>
        </p:nvSpPr>
        <p:spPr>
          <a:prstGeom prst="rect">
            <a:avLst/>
          </a:prstGeom>
        </p:spPr>
        <p:txBody>
          <a:bodyPr/>
          <a:lstStyle/>
          <a:p>
            <a:pPr lvl="0">
              <a:defRPr sz="1800"/>
            </a:pPr>
            <a:r>
              <a:rPr sz="4000"/>
              <a:t>and English &amp; Scots.</a:t>
            </a:r>
            <a:endParaRPr sz="4000"/>
          </a:p>
          <a:p>
            <a:pPr lvl="0">
              <a:defRPr sz="1800"/>
            </a:pPr>
            <a:endParaRPr sz="4000"/>
          </a:p>
          <a:p>
            <a:pPr lvl="0">
              <a:defRPr sz="1800"/>
            </a:pPr>
            <a:r>
              <a:rPr sz="4000"/>
              <a:t>Some of these really similar languages will be useful for benchmarking our language classifier later on.</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1" name="Shape 401"/>
          <p:cNvSpPr/>
          <p:nvPr>
            <p:ph type="sldImg"/>
          </p:nvPr>
        </p:nvSpPr>
        <p:spPr>
          <a:prstGeom prst="rect">
            <a:avLst/>
          </a:prstGeom>
        </p:spPr>
        <p:txBody>
          <a:bodyPr/>
          <a:lstStyle/>
          <a:p>
            <a:pPr lvl="0"/>
          </a:p>
        </p:txBody>
      </p:sp>
      <p:sp>
        <p:nvSpPr>
          <p:cNvPr id="402" name="Shape 402"/>
          <p:cNvSpPr/>
          <p:nvPr>
            <p:ph type="body" sz="quarter" idx="1"/>
          </p:nvPr>
        </p:nvSpPr>
        <p:spPr>
          <a:prstGeom prst="rect">
            <a:avLst/>
          </a:prstGeom>
        </p:spPr>
        <p:txBody>
          <a:bodyPr/>
          <a:lstStyle/>
          <a:p>
            <a:pPr lvl="0">
              <a:defRPr sz="1800"/>
            </a:pPr>
            <a:r>
              <a:rPr b="1" sz="3600"/>
              <a:t>(PAUSE) </a:t>
            </a:r>
            <a:r>
              <a:rPr sz="3600"/>
              <a:t>Finally, Seaborn has some really awesome graphs built-in which we can also use to visualize the similarity of languages. Here we have a violin plot which is similar to a box plot except it shows the distribution in addition to the 25th, 50th, and 75th percentiles.</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3" name="Shape 413"/>
          <p:cNvSpPr/>
          <p:nvPr>
            <p:ph type="sldImg"/>
          </p:nvPr>
        </p:nvSpPr>
        <p:spPr>
          <a:prstGeom prst="rect">
            <a:avLst/>
          </a:prstGeom>
        </p:spPr>
        <p:txBody>
          <a:bodyPr/>
          <a:lstStyle/>
          <a:p>
            <a:pPr lvl="0"/>
          </a:p>
        </p:txBody>
      </p:sp>
      <p:sp>
        <p:nvSpPr>
          <p:cNvPr id="414" name="Shape 414"/>
          <p:cNvSpPr/>
          <p:nvPr>
            <p:ph type="body" sz="quarter" idx="1"/>
          </p:nvPr>
        </p:nvSpPr>
        <p:spPr>
          <a:prstGeom prst="rect">
            <a:avLst/>
          </a:prstGeom>
        </p:spPr>
        <p:txBody>
          <a:bodyPr/>
          <a:lstStyle/>
          <a:p>
            <a:pPr lvl="0">
              <a:defRPr sz="1800"/>
            </a:pPr>
            <a:r>
              <a:rPr b="1" sz="3600"/>
              <a:t>(PAUSE) </a:t>
            </a:r>
            <a:r>
              <a:rPr sz="3600"/>
              <a:t>Seaborn has a ton of other awesome graphs built in! Here’s a few other examples!</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1" name="Shape 421"/>
          <p:cNvSpPr/>
          <p:nvPr>
            <p:ph type="sldImg"/>
          </p:nvPr>
        </p:nvSpPr>
        <p:spPr>
          <a:prstGeom prst="rect">
            <a:avLst/>
          </a:prstGeom>
        </p:spPr>
        <p:txBody>
          <a:bodyPr/>
          <a:lstStyle/>
          <a:p>
            <a:pPr lvl="0"/>
          </a:p>
        </p:txBody>
      </p:sp>
      <p:sp>
        <p:nvSpPr>
          <p:cNvPr id="422" name="Shape 422"/>
          <p:cNvSpPr/>
          <p:nvPr>
            <p:ph type="body" sz="quarter" idx="1"/>
          </p:nvPr>
        </p:nvSpPr>
        <p:spPr>
          <a:prstGeom prst="rect">
            <a:avLst/>
          </a:prstGeom>
        </p:spPr>
        <p:txBody>
          <a:bodyPr/>
          <a:lstStyle/>
          <a:p>
            <a:pPr lvl="0">
              <a:defRPr sz="1800"/>
            </a:pPr>
            <a:r>
              <a:rPr b="1" sz="4000"/>
              <a:t>(PAUSE) </a:t>
            </a:r>
            <a:r>
              <a:rPr sz="4000"/>
              <a:t>Now that we’ve finished exploring our data, it’s time to build our Model! Our model is called a “supervised” model. So let’s start off, by defining what a supervised model is.</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9" name="Shape 429"/>
          <p:cNvSpPr/>
          <p:nvPr>
            <p:ph type="sldImg"/>
          </p:nvPr>
        </p:nvSpPr>
        <p:spPr>
          <a:prstGeom prst="rect">
            <a:avLst/>
          </a:prstGeom>
        </p:spPr>
        <p:txBody>
          <a:bodyPr/>
          <a:lstStyle/>
          <a:p>
            <a:pPr lvl="0"/>
          </a:p>
        </p:txBody>
      </p:sp>
      <p:sp>
        <p:nvSpPr>
          <p:cNvPr id="430" name="Shape 430"/>
          <p:cNvSpPr/>
          <p:nvPr>
            <p:ph type="body" sz="quarter" idx="1"/>
          </p:nvPr>
        </p:nvSpPr>
        <p:spPr>
          <a:prstGeom prst="rect">
            <a:avLst/>
          </a:prstGeom>
        </p:spPr>
        <p:txBody>
          <a:bodyPr/>
          <a:lstStyle>
            <a:lvl1pPr>
              <a:defRPr sz="4000"/>
            </a:lvl1pPr>
          </a:lstStyle>
          <a:p>
            <a:pPr lvl="0">
              <a:defRPr sz="1800"/>
            </a:pPr>
            <a:r>
              <a:rPr sz="4000"/>
              <a:t>1) You start off with some input. In our case we have Wikipedia articles as input. This is called the training set.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 name="Shape 75"/>
          <p:cNvSpPr/>
          <p:nvPr>
            <p:ph type="sldImg"/>
          </p:nvPr>
        </p:nvSpPr>
        <p:spPr>
          <a:prstGeom prst="rect">
            <a:avLst/>
          </a:prstGeom>
        </p:spPr>
        <p:txBody>
          <a:bodyPr/>
          <a:lstStyle/>
          <a:p>
            <a:pPr lvl="0"/>
          </a:p>
        </p:txBody>
      </p:sp>
      <p:sp>
        <p:nvSpPr>
          <p:cNvPr id="76" name="Shape 76"/>
          <p:cNvSpPr/>
          <p:nvPr>
            <p:ph type="body" sz="quarter" idx="1"/>
          </p:nvPr>
        </p:nvSpPr>
        <p:spPr>
          <a:prstGeom prst="rect">
            <a:avLst/>
          </a:prstGeom>
        </p:spPr>
        <p:txBody>
          <a:bodyPr/>
          <a:lstStyle/>
          <a:p>
            <a:pPr lvl="0">
              <a:defRPr sz="1800"/>
            </a:pPr>
            <a:r>
              <a:rPr sz="3600"/>
              <a:t>I’ll teach you the OSEMN Data Science process.</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7" name="Shape 437"/>
          <p:cNvSpPr/>
          <p:nvPr>
            <p:ph type="sldImg"/>
          </p:nvPr>
        </p:nvSpPr>
        <p:spPr>
          <a:prstGeom prst="rect">
            <a:avLst/>
          </a:prstGeom>
        </p:spPr>
        <p:txBody>
          <a:bodyPr/>
          <a:lstStyle/>
          <a:p>
            <a:pPr lvl="0"/>
          </a:p>
        </p:txBody>
      </p:sp>
      <p:sp>
        <p:nvSpPr>
          <p:cNvPr id="438" name="Shape 438"/>
          <p:cNvSpPr/>
          <p:nvPr>
            <p:ph type="body" sz="quarter" idx="1"/>
          </p:nvPr>
        </p:nvSpPr>
        <p:spPr>
          <a:prstGeom prst="rect">
            <a:avLst/>
          </a:prstGeom>
        </p:spPr>
        <p:txBody>
          <a:bodyPr/>
          <a:lstStyle/>
          <a:p>
            <a:pPr lvl="0">
              <a:defRPr sz="1800"/>
            </a:pPr>
            <a:r>
              <a:rPr sz="3600"/>
              <a:t>2) You also have labels for each piece of training data. In our case our labels are the languages.</a:t>
            </a:r>
            <a:endParaRPr sz="3600"/>
          </a:p>
          <a:p>
            <a:pPr lvl="0">
              <a:defRPr sz="1800"/>
            </a:pPr>
            <a:r>
              <a:rPr b="1" sz="3600"/>
              <a:t>N</a:t>
            </a:r>
            <a:r>
              <a:rPr sz="3600"/>
              <a:t>ote how this differs from the KMeans and PCA algorithms from before. They didn’t use the labels. That’s the difference between supervised and  unsupervised learning.</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5" name="Shape 445"/>
          <p:cNvSpPr/>
          <p:nvPr>
            <p:ph type="sldImg"/>
          </p:nvPr>
        </p:nvSpPr>
        <p:spPr>
          <a:prstGeom prst="rect">
            <a:avLst/>
          </a:prstGeom>
        </p:spPr>
        <p:txBody>
          <a:bodyPr/>
          <a:lstStyle/>
          <a:p>
            <a:pPr lvl="0"/>
          </a:p>
        </p:txBody>
      </p:sp>
      <p:sp>
        <p:nvSpPr>
          <p:cNvPr id="446" name="Shape 446"/>
          <p:cNvSpPr/>
          <p:nvPr>
            <p:ph type="body" sz="quarter" idx="1"/>
          </p:nvPr>
        </p:nvSpPr>
        <p:spPr>
          <a:prstGeom prst="rect">
            <a:avLst/>
          </a:prstGeom>
        </p:spPr>
        <p:txBody>
          <a:bodyPr/>
          <a:lstStyle>
            <a:lvl1pPr>
              <a:defRPr sz="4000"/>
            </a:lvl1pPr>
          </a:lstStyle>
          <a:p>
            <a:pPr lvl="0">
              <a:defRPr sz="1800"/>
            </a:pPr>
            <a:r>
              <a:rPr sz="4000"/>
              <a:t>3) Next you convert the data to a numerical form.</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3" name="Shape 453"/>
          <p:cNvSpPr/>
          <p:nvPr>
            <p:ph type="sldImg"/>
          </p:nvPr>
        </p:nvSpPr>
        <p:spPr>
          <a:prstGeom prst="rect">
            <a:avLst/>
          </a:prstGeom>
        </p:spPr>
        <p:txBody>
          <a:bodyPr/>
          <a:lstStyle/>
          <a:p>
            <a:pPr lvl="0"/>
          </a:p>
        </p:txBody>
      </p:sp>
      <p:sp>
        <p:nvSpPr>
          <p:cNvPr id="454" name="Shape 454"/>
          <p:cNvSpPr/>
          <p:nvPr>
            <p:ph type="body" sz="quarter" idx="1"/>
          </p:nvPr>
        </p:nvSpPr>
        <p:spPr>
          <a:prstGeom prst="rect">
            <a:avLst/>
          </a:prstGeom>
        </p:spPr>
        <p:txBody>
          <a:bodyPr/>
          <a:lstStyle/>
          <a:p>
            <a:pPr lvl="0">
              <a:defRPr sz="1800"/>
            </a:pPr>
            <a:r>
              <a:rPr sz="3400"/>
              <a:t>4) Then you train your machine learning algorithm using your vectorized training data, and the labels as input. This is often referred to as fitting your model.</a:t>
            </a:r>
            <a:endParaRPr sz="3400"/>
          </a:p>
          <a:p>
            <a:pPr lvl="0">
              <a:defRPr sz="1800"/>
            </a:pPr>
            <a:r>
              <a:rPr sz="3400"/>
              <a:t>5) At this point you have a model that can take a new piece of unlabeled data, and predict the label.</a:t>
            </a:r>
            <a:endParaRPr sz="3400"/>
          </a:p>
          <a:p>
            <a:pPr lvl="0">
              <a:defRPr sz="1800"/>
            </a:pPr>
            <a:r>
              <a:rPr b="1" sz="3400"/>
              <a:t>(PAUSE) </a:t>
            </a:r>
            <a:r>
              <a:rPr sz="3400"/>
              <a:t>Alright, so let’s see how this works in practice.</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0" name="Shape 460"/>
          <p:cNvSpPr/>
          <p:nvPr>
            <p:ph type="sldImg"/>
          </p:nvPr>
        </p:nvSpPr>
        <p:spPr>
          <a:prstGeom prst="rect">
            <a:avLst/>
          </a:prstGeom>
        </p:spPr>
        <p:txBody>
          <a:bodyPr/>
          <a:lstStyle/>
          <a:p>
            <a:pPr lvl="0"/>
          </a:p>
        </p:txBody>
      </p:sp>
      <p:sp>
        <p:nvSpPr>
          <p:cNvPr id="461" name="Shape 461"/>
          <p:cNvSpPr/>
          <p:nvPr>
            <p:ph type="body" sz="quarter" idx="1"/>
          </p:nvPr>
        </p:nvSpPr>
        <p:spPr>
          <a:prstGeom prst="rect">
            <a:avLst/>
          </a:prstGeom>
        </p:spPr>
        <p:txBody>
          <a:bodyPr/>
          <a:lstStyle/>
          <a:p>
            <a:pPr lvl="0">
              <a:defRPr sz="1800"/>
            </a:pPr>
            <a:r>
              <a:rPr b="1" sz="3600"/>
              <a:t>(PAUSE) </a:t>
            </a:r>
            <a:r>
              <a:rPr sz="3600"/>
              <a:t>We call this type of algorithm a classifier because you provide some input and it classifies it as one of multiple classes. In the case of our algorithm, you provide some text as input, and it will classify the language of the text.</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8" name="Shape 468"/>
          <p:cNvSpPr/>
          <p:nvPr>
            <p:ph type="sldImg"/>
          </p:nvPr>
        </p:nvSpPr>
        <p:spPr>
          <a:prstGeom prst="rect">
            <a:avLst/>
          </a:prstGeom>
        </p:spPr>
        <p:txBody>
          <a:bodyPr/>
          <a:lstStyle/>
          <a:p>
            <a:pPr lvl="0"/>
          </a:p>
        </p:txBody>
      </p:sp>
      <p:sp>
        <p:nvSpPr>
          <p:cNvPr id="469" name="Shape 469"/>
          <p:cNvSpPr/>
          <p:nvPr>
            <p:ph type="body" sz="quarter" idx="1"/>
          </p:nvPr>
        </p:nvSpPr>
        <p:spPr>
          <a:prstGeom prst="rect">
            <a:avLst/>
          </a:prstGeom>
        </p:spPr>
        <p:txBody>
          <a:bodyPr/>
          <a:lstStyle/>
          <a:p>
            <a:pPr lvl="0">
              <a:defRPr sz="1800"/>
            </a:pPr>
            <a:r>
              <a:rPr sz="3600"/>
              <a:t>To start off I've defined a pipeline combining a TfidfVectorizer with a SVC classifier. A pipeline is a utility used to build a multi-step classifier.</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6" name="Shape 476"/>
          <p:cNvSpPr/>
          <p:nvPr>
            <p:ph type="sldImg"/>
          </p:nvPr>
        </p:nvSpPr>
        <p:spPr>
          <a:prstGeom prst="rect">
            <a:avLst/>
          </a:prstGeom>
        </p:spPr>
        <p:txBody>
          <a:bodyPr/>
          <a:lstStyle/>
          <a:p>
            <a:pPr lvl="0"/>
          </a:p>
        </p:txBody>
      </p:sp>
      <p:sp>
        <p:nvSpPr>
          <p:cNvPr id="477" name="Shape 477"/>
          <p:cNvSpPr/>
          <p:nvPr>
            <p:ph type="body" sz="quarter" idx="1"/>
          </p:nvPr>
        </p:nvSpPr>
        <p:spPr>
          <a:prstGeom prst="rect">
            <a:avLst/>
          </a:prstGeom>
        </p:spPr>
        <p:txBody>
          <a:bodyPr/>
          <a:lstStyle/>
          <a:p>
            <a:pPr lvl="0">
              <a:defRPr sz="1800"/>
            </a:pPr>
            <a:r>
              <a:rPr sz="3600"/>
              <a:t>The vectorizer converts Wikipedia articles into a numerical form by counting all the combinations of </a:t>
            </a:r>
            <a:r>
              <a:rPr b="1" sz="3600"/>
              <a:t>n</a:t>
            </a:r>
            <a:r>
              <a:rPr sz="3600"/>
              <a:t> character sequences in the dataset. These are called n-grams. It then applies the TF-IDF algorithm. The pipeline understands how to connect the output of the vectorizer to the input of the SVC algorithm.</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4" name="Shape 484"/>
          <p:cNvSpPr/>
          <p:nvPr>
            <p:ph type="sldImg"/>
          </p:nvPr>
        </p:nvSpPr>
        <p:spPr>
          <a:prstGeom prst="rect">
            <a:avLst/>
          </a:prstGeom>
        </p:spPr>
        <p:txBody>
          <a:bodyPr/>
          <a:lstStyle/>
          <a:p>
            <a:pPr lvl="0"/>
          </a:p>
        </p:txBody>
      </p:sp>
      <p:sp>
        <p:nvSpPr>
          <p:cNvPr id="485" name="Shape 485"/>
          <p:cNvSpPr/>
          <p:nvPr>
            <p:ph type="body" sz="quarter" idx="1"/>
          </p:nvPr>
        </p:nvSpPr>
        <p:spPr>
          <a:prstGeom prst="rect">
            <a:avLst/>
          </a:prstGeom>
        </p:spPr>
        <p:txBody>
          <a:bodyPr/>
          <a:lstStyle/>
          <a:p>
            <a:pPr lvl="0">
              <a:defRPr sz="1800"/>
            </a:pPr>
            <a:r>
              <a:rPr sz="3600"/>
              <a:t>SVC is a classification algorithm called a Support Vector Classifier. It takes numerical data as input to its fit method. Once fitted, SVC can predict the label of new datapoints.</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2" name="Shape 492"/>
          <p:cNvSpPr/>
          <p:nvPr>
            <p:ph type="sldImg"/>
          </p:nvPr>
        </p:nvSpPr>
        <p:spPr>
          <a:prstGeom prst="rect">
            <a:avLst/>
          </a:prstGeom>
        </p:spPr>
        <p:txBody>
          <a:bodyPr/>
          <a:lstStyle/>
          <a:p>
            <a:pPr lvl="0"/>
          </a:p>
        </p:txBody>
      </p:sp>
      <p:sp>
        <p:nvSpPr>
          <p:cNvPr id="493" name="Shape 493"/>
          <p:cNvSpPr/>
          <p:nvPr>
            <p:ph type="body" sz="quarter" idx="1"/>
          </p:nvPr>
        </p:nvSpPr>
        <p:spPr>
          <a:prstGeom prst="rect">
            <a:avLst/>
          </a:prstGeom>
        </p:spPr>
        <p:txBody>
          <a:bodyPr/>
          <a:lstStyle/>
          <a:p>
            <a:pPr lvl="0">
              <a:defRPr sz="1800"/>
            </a:pPr>
            <a:r>
              <a:rPr sz="3600"/>
              <a:t>The pipeline understands how to properly connect our vectorizer and our classifier together.</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0" name="Shape 500"/>
          <p:cNvSpPr/>
          <p:nvPr>
            <p:ph type="sldImg"/>
          </p:nvPr>
        </p:nvSpPr>
        <p:spPr>
          <a:prstGeom prst="rect">
            <a:avLst/>
          </a:prstGeom>
        </p:spPr>
        <p:txBody>
          <a:bodyPr/>
          <a:lstStyle/>
          <a:p>
            <a:pPr lvl="0"/>
          </a:p>
        </p:txBody>
      </p:sp>
      <p:sp>
        <p:nvSpPr>
          <p:cNvPr id="501" name="Shape 501"/>
          <p:cNvSpPr/>
          <p:nvPr>
            <p:ph type="body" sz="quarter" idx="1"/>
          </p:nvPr>
        </p:nvSpPr>
        <p:spPr>
          <a:prstGeom prst="rect">
            <a:avLst/>
          </a:prstGeom>
        </p:spPr>
        <p:txBody>
          <a:bodyPr/>
          <a:lstStyle/>
          <a:p>
            <a:pPr lvl="0">
              <a:defRPr sz="1800"/>
            </a:pPr>
            <a:r>
              <a:rPr sz="3600"/>
              <a:t>All that’s left to do is fit our data to our model.</a:t>
            </a:r>
            <a:endParaRPr sz="3600"/>
          </a:p>
          <a:p>
            <a:pPr lvl="0">
              <a:defRPr sz="1800"/>
            </a:pPr>
            <a:r>
              <a:rPr b="1" sz="3600"/>
              <a:t>(PAUSE) </a:t>
            </a:r>
            <a:endParaRPr b="1" sz="3600"/>
          </a:p>
          <a:p>
            <a:pPr lvl="0">
              <a:defRPr sz="1800"/>
            </a:pPr>
            <a:r>
              <a:rPr sz="3600"/>
              <a:t>Let’s look a little closer and X_train and y_train.</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8" name="Shape 508"/>
          <p:cNvSpPr/>
          <p:nvPr>
            <p:ph type="sldImg"/>
          </p:nvPr>
        </p:nvSpPr>
        <p:spPr>
          <a:prstGeom prst="rect">
            <a:avLst/>
          </a:prstGeom>
        </p:spPr>
        <p:txBody>
          <a:bodyPr/>
          <a:lstStyle/>
          <a:p>
            <a:pPr lvl="0"/>
          </a:p>
        </p:txBody>
      </p:sp>
      <p:sp>
        <p:nvSpPr>
          <p:cNvPr id="509" name="Shape 509"/>
          <p:cNvSpPr/>
          <p:nvPr>
            <p:ph type="body" sz="quarter" idx="1"/>
          </p:nvPr>
        </p:nvSpPr>
        <p:spPr>
          <a:prstGeom prst="rect">
            <a:avLst/>
          </a:prstGeom>
        </p:spPr>
        <p:txBody>
          <a:bodyPr/>
          <a:lstStyle/>
          <a:p>
            <a:pPr lvl="0">
              <a:defRPr sz="1800"/>
            </a:pPr>
            <a:r>
              <a:rPr sz="3600"/>
              <a:t>X_train is the portion of my data that I set aside for training.</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 name="Shape 82"/>
          <p:cNvSpPr/>
          <p:nvPr>
            <p:ph type="sldImg"/>
          </p:nvPr>
        </p:nvSpPr>
        <p:spPr>
          <a:prstGeom prst="rect">
            <a:avLst/>
          </a:prstGeom>
        </p:spPr>
        <p:txBody>
          <a:bodyPr/>
          <a:lstStyle/>
          <a:p>
            <a:pPr lvl="0"/>
          </a:p>
        </p:txBody>
      </p:sp>
      <p:sp>
        <p:nvSpPr>
          <p:cNvPr id="83" name="Shape 83"/>
          <p:cNvSpPr/>
          <p:nvPr>
            <p:ph type="body" sz="quarter" idx="1"/>
          </p:nvPr>
        </p:nvSpPr>
        <p:spPr>
          <a:prstGeom prst="rect">
            <a:avLst/>
          </a:prstGeom>
        </p:spPr>
        <p:txBody>
          <a:bodyPr/>
          <a:lstStyle/>
          <a:p>
            <a:pPr lvl="0">
              <a:defRPr sz="1800"/>
            </a:pPr>
            <a:r>
              <a:rPr sz="3600"/>
              <a:t>I’ll demonstrate how to create a custom web scraping bot</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5" name="Shape 515"/>
          <p:cNvSpPr/>
          <p:nvPr>
            <p:ph type="sldImg"/>
          </p:nvPr>
        </p:nvSpPr>
        <p:spPr>
          <a:prstGeom prst="rect">
            <a:avLst/>
          </a:prstGeom>
        </p:spPr>
        <p:txBody>
          <a:bodyPr/>
          <a:lstStyle/>
          <a:p>
            <a:pPr lvl="0"/>
          </a:p>
        </p:txBody>
      </p:sp>
      <p:sp>
        <p:nvSpPr>
          <p:cNvPr id="516" name="Shape 516"/>
          <p:cNvSpPr/>
          <p:nvPr>
            <p:ph type="body" sz="quarter" idx="1"/>
          </p:nvPr>
        </p:nvSpPr>
        <p:spPr>
          <a:prstGeom prst="rect">
            <a:avLst/>
          </a:prstGeom>
        </p:spPr>
        <p:txBody>
          <a:bodyPr/>
          <a:lstStyle/>
          <a:p>
            <a:pPr lvl="0">
              <a:defRPr sz="1800"/>
            </a:pPr>
            <a:r>
              <a:rPr b="1" sz="3600"/>
              <a:t>(PAUSE) </a:t>
            </a:r>
            <a:r>
              <a:rPr sz="3600"/>
              <a:t>X_train is an array of text from the wikipedia articles... besides stripping out the wiki markup, I didn’t do anything else to prepare the data. The vectorizor handles converting the text to the numerical form required by the SVC algorithm.</a:t>
            </a:r>
            <a:endParaRPr sz="360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3" name="Shape 523"/>
          <p:cNvSpPr/>
          <p:nvPr>
            <p:ph type="sldImg"/>
          </p:nvPr>
        </p:nvSpPr>
        <p:spPr>
          <a:prstGeom prst="rect">
            <a:avLst/>
          </a:prstGeom>
        </p:spPr>
        <p:txBody>
          <a:bodyPr/>
          <a:lstStyle/>
          <a:p>
            <a:pPr lvl="0"/>
          </a:p>
        </p:txBody>
      </p:sp>
      <p:sp>
        <p:nvSpPr>
          <p:cNvPr id="524" name="Shape 524"/>
          <p:cNvSpPr/>
          <p:nvPr>
            <p:ph type="body" sz="quarter" idx="1"/>
          </p:nvPr>
        </p:nvSpPr>
        <p:spPr>
          <a:prstGeom prst="rect">
            <a:avLst/>
          </a:prstGeom>
        </p:spPr>
        <p:txBody>
          <a:bodyPr/>
          <a:lstStyle/>
          <a:p>
            <a:pPr lvl="0">
              <a:defRPr sz="1800"/>
            </a:pPr>
            <a:r>
              <a:rPr sz="3600"/>
              <a:t>y_train is the labels for our training set.</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1" name="Shape 531"/>
          <p:cNvSpPr/>
          <p:nvPr>
            <p:ph type="sldImg"/>
          </p:nvPr>
        </p:nvSpPr>
        <p:spPr>
          <a:prstGeom prst="rect">
            <a:avLst/>
          </a:prstGeom>
        </p:spPr>
        <p:txBody>
          <a:bodyPr/>
          <a:lstStyle/>
          <a:p>
            <a:pPr lvl="0"/>
          </a:p>
        </p:txBody>
      </p:sp>
      <p:sp>
        <p:nvSpPr>
          <p:cNvPr id="532" name="Shape 532"/>
          <p:cNvSpPr/>
          <p:nvPr>
            <p:ph type="body" sz="quarter" idx="1"/>
          </p:nvPr>
        </p:nvSpPr>
        <p:spPr>
          <a:prstGeom prst="rect">
            <a:avLst/>
          </a:prstGeom>
        </p:spPr>
        <p:txBody>
          <a:bodyPr/>
          <a:lstStyle/>
          <a:p>
            <a:pPr lvl="0">
              <a:defRPr sz="1800"/>
            </a:pPr>
            <a:r>
              <a:rPr sz="3600"/>
              <a:t>y is a 1-dimensional array, in this case, it contains the language of each article. Unlike X_train, I do need to convert these to numerical form prior to passing them into the fit method.</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8" name="Shape 538"/>
          <p:cNvSpPr/>
          <p:nvPr>
            <p:ph type="sldImg"/>
          </p:nvPr>
        </p:nvSpPr>
        <p:spPr>
          <a:prstGeom prst="rect">
            <a:avLst/>
          </a:prstGeom>
        </p:spPr>
        <p:txBody>
          <a:bodyPr/>
          <a:lstStyle/>
          <a:p>
            <a:pPr lvl="0"/>
          </a:p>
        </p:txBody>
      </p:sp>
      <p:sp>
        <p:nvSpPr>
          <p:cNvPr id="539" name="Shape 539"/>
          <p:cNvSpPr/>
          <p:nvPr>
            <p:ph type="body" sz="quarter" idx="1"/>
          </p:nvPr>
        </p:nvSpPr>
        <p:spPr>
          <a:prstGeom prst="rect">
            <a:avLst/>
          </a:prstGeom>
        </p:spPr>
        <p:txBody>
          <a:bodyPr/>
          <a:lstStyle/>
          <a:p>
            <a:pPr lvl="0">
              <a:defRPr sz="1800"/>
            </a:pPr>
            <a:r>
              <a:rPr sz="3600"/>
              <a:t>We can accomplish this using a LabelEncoder. LabelEncoder will take in our string labels and convert them to numerical categories.</a:t>
            </a:r>
            <a:endParaRPr sz="3600"/>
          </a:p>
          <a:p>
            <a:pPr lvl="0">
              <a:defRPr sz="1800"/>
            </a:pPr>
            <a:r>
              <a:rPr b="1" sz="3600"/>
              <a:t>(PAUSE) </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5" name="Shape 545"/>
          <p:cNvSpPr/>
          <p:nvPr>
            <p:ph type="sldImg"/>
          </p:nvPr>
        </p:nvSpPr>
        <p:spPr>
          <a:prstGeom prst="rect">
            <a:avLst/>
          </a:prstGeom>
        </p:spPr>
        <p:txBody>
          <a:bodyPr/>
          <a:lstStyle/>
          <a:p>
            <a:pPr lvl="0"/>
          </a:p>
        </p:txBody>
      </p:sp>
      <p:sp>
        <p:nvSpPr>
          <p:cNvPr id="546" name="Shape 546"/>
          <p:cNvSpPr/>
          <p:nvPr>
            <p:ph type="body" sz="quarter" idx="1"/>
          </p:nvPr>
        </p:nvSpPr>
        <p:spPr>
          <a:prstGeom prst="rect">
            <a:avLst/>
          </a:prstGeom>
        </p:spPr>
        <p:txBody>
          <a:bodyPr/>
          <a:lstStyle/>
          <a:p>
            <a:pPr lvl="0">
              <a:defRPr sz="1800"/>
            </a:pPr>
            <a:r>
              <a:rPr b="1" sz="3600"/>
              <a:t>(PAUSE) </a:t>
            </a:r>
            <a:r>
              <a:rPr sz="3600"/>
              <a:t>scikit-learn comes with a ton of algorithms built-in, and many of them have multiple parameters you can tweak. It can be daunting to figure out which algorithm to use and what values to pick for the parameters.</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3" name="Shape 553"/>
          <p:cNvSpPr/>
          <p:nvPr>
            <p:ph type="sldImg"/>
          </p:nvPr>
        </p:nvSpPr>
        <p:spPr>
          <a:prstGeom prst="rect">
            <a:avLst/>
          </a:prstGeom>
        </p:spPr>
        <p:txBody>
          <a:bodyPr/>
          <a:lstStyle/>
          <a:p>
            <a:pPr lvl="0"/>
          </a:p>
        </p:txBody>
      </p:sp>
      <p:sp>
        <p:nvSpPr>
          <p:cNvPr id="554" name="Shape 554"/>
          <p:cNvSpPr/>
          <p:nvPr>
            <p:ph type="body" sz="quarter" idx="1"/>
          </p:nvPr>
        </p:nvSpPr>
        <p:spPr>
          <a:prstGeom prst="rect">
            <a:avLst/>
          </a:prstGeom>
        </p:spPr>
        <p:txBody>
          <a:bodyPr/>
          <a:lstStyle/>
          <a:p>
            <a:pPr lvl="0">
              <a:defRPr sz="1800"/>
            </a:pPr>
            <a:r>
              <a:rPr b="1" sz="3600"/>
              <a:t>(PAUSE) </a:t>
            </a:r>
            <a:r>
              <a:rPr sz="3600"/>
              <a:t>Luckily there are tools built-in to scikit-learn to help you tune your model so that you get the best performance out of it. One such tool is RandomizedSearchCV. You give RandomizedSearchCV a range of values to try for each parameter. It then randomly chooses values and tests them.</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1" name="Shape 561"/>
          <p:cNvSpPr/>
          <p:nvPr>
            <p:ph type="sldImg"/>
          </p:nvPr>
        </p:nvSpPr>
        <p:spPr>
          <a:prstGeom prst="rect">
            <a:avLst/>
          </a:prstGeom>
        </p:spPr>
        <p:txBody>
          <a:bodyPr/>
          <a:lstStyle/>
          <a:p>
            <a:pPr lvl="0"/>
          </a:p>
        </p:txBody>
      </p:sp>
      <p:sp>
        <p:nvSpPr>
          <p:cNvPr id="562" name="Shape 562"/>
          <p:cNvSpPr/>
          <p:nvPr>
            <p:ph type="body" sz="quarter" idx="1"/>
          </p:nvPr>
        </p:nvSpPr>
        <p:spPr>
          <a:prstGeom prst="rect">
            <a:avLst/>
          </a:prstGeom>
        </p:spPr>
        <p:txBody>
          <a:bodyPr/>
          <a:lstStyle/>
          <a:p>
            <a:pPr lvl="0">
              <a:defRPr sz="1800"/>
            </a:pPr>
            <a:r>
              <a:rPr sz="3600"/>
              <a:t>The other thing RandomizeSearchCV does for you is it splits your training set into multiple random chunks called folds. It uses a random set of folds for training, and another set for testing the trained classifier. This is called Cross-validation. Cross-validation helps ensure that you’re accurately measuring the performance of your classifier.</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8" name="Shape 568"/>
          <p:cNvSpPr/>
          <p:nvPr>
            <p:ph type="sldImg"/>
          </p:nvPr>
        </p:nvSpPr>
        <p:spPr>
          <a:prstGeom prst="rect">
            <a:avLst/>
          </a:prstGeom>
        </p:spPr>
        <p:txBody>
          <a:bodyPr/>
          <a:lstStyle/>
          <a:p>
            <a:pPr lvl="0"/>
          </a:p>
        </p:txBody>
      </p:sp>
      <p:sp>
        <p:nvSpPr>
          <p:cNvPr id="569" name="Shape 569"/>
          <p:cNvSpPr/>
          <p:nvPr>
            <p:ph type="body" sz="quarter" idx="1"/>
          </p:nvPr>
        </p:nvSpPr>
        <p:spPr>
          <a:prstGeom prst="rect">
            <a:avLst/>
          </a:prstGeom>
        </p:spPr>
        <p:txBody>
          <a:bodyPr/>
          <a:lstStyle/>
          <a:p>
            <a:pPr lvl="0">
              <a:defRPr sz="1800"/>
            </a:pPr>
            <a:r>
              <a:rPr sz="3600"/>
              <a:t>Once the search is complete, you can get the highest scoring classifier along with its score and parameters. You can easily run this kind of search on multiple algorithms to figure out which one will perform best for your particular dataset. </a:t>
            </a:r>
            <a:r>
              <a:rPr b="1" sz="3600"/>
              <a:t>(PAUSE)</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5" name="Shape 575"/>
          <p:cNvSpPr/>
          <p:nvPr>
            <p:ph type="sldImg"/>
          </p:nvPr>
        </p:nvSpPr>
        <p:spPr>
          <a:prstGeom prst="rect">
            <a:avLst/>
          </a:prstGeom>
        </p:spPr>
        <p:txBody>
          <a:bodyPr/>
          <a:lstStyle/>
          <a:p>
            <a:pPr lvl="0"/>
          </a:p>
        </p:txBody>
      </p:sp>
      <p:sp>
        <p:nvSpPr>
          <p:cNvPr id="576" name="Shape 576"/>
          <p:cNvSpPr/>
          <p:nvPr>
            <p:ph type="body" sz="quarter" idx="1"/>
          </p:nvPr>
        </p:nvSpPr>
        <p:spPr>
          <a:prstGeom prst="rect">
            <a:avLst/>
          </a:prstGeom>
        </p:spPr>
        <p:txBody>
          <a:bodyPr/>
          <a:lstStyle/>
          <a:p>
            <a:pPr lvl="0">
              <a:defRPr sz="1800"/>
            </a:pPr>
            <a:r>
              <a:rPr sz="3600"/>
              <a:t>Once you have a tuned model, it’s time to validate that it’s accurate. The metrics module of scikit-learn has several utility functions for measuring classifier performance. Let’s go through a few of my favorites.</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3" name="Shape 583"/>
          <p:cNvSpPr/>
          <p:nvPr>
            <p:ph type="sldImg"/>
          </p:nvPr>
        </p:nvSpPr>
        <p:spPr>
          <a:prstGeom prst="rect">
            <a:avLst/>
          </a:prstGeom>
        </p:spPr>
        <p:txBody>
          <a:bodyPr/>
          <a:lstStyle/>
          <a:p>
            <a:pPr lvl="0"/>
          </a:p>
        </p:txBody>
      </p:sp>
      <p:sp>
        <p:nvSpPr>
          <p:cNvPr id="584" name="Shape 584"/>
          <p:cNvSpPr/>
          <p:nvPr>
            <p:ph type="body" sz="quarter" idx="1"/>
          </p:nvPr>
        </p:nvSpPr>
        <p:spPr>
          <a:prstGeom prst="rect">
            <a:avLst/>
          </a:prstGeom>
        </p:spPr>
        <p:txBody>
          <a:bodyPr/>
          <a:lstStyle/>
          <a:p>
            <a:pPr lvl="0">
              <a:defRPr sz="1800"/>
            </a:pPr>
            <a:r>
              <a:rPr b="1" sz="3600"/>
              <a:t>(PAUSE) </a:t>
            </a:r>
            <a:r>
              <a:rPr sz="3600"/>
              <a:t>For the purposes of testing our model, I’ve excluded some of the data from training. Generally speaking, you don’t want to train an algorithm using your full dataset because many algorithms can suffer from an issue called overfitting. Overfitting is when a model is very good at making predictions about your training set, but when presented with new data, it performs poorly.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 name="Shape 89"/>
          <p:cNvSpPr/>
          <p:nvPr>
            <p:ph type="sldImg"/>
          </p:nvPr>
        </p:nvSpPr>
        <p:spPr>
          <a:prstGeom prst="rect">
            <a:avLst/>
          </a:prstGeom>
        </p:spPr>
        <p:txBody>
          <a:bodyPr/>
          <a:lstStyle/>
          <a:p>
            <a:pPr lvl="0"/>
          </a:p>
        </p:txBody>
      </p:sp>
      <p:sp>
        <p:nvSpPr>
          <p:cNvPr id="90" name="Shape 90"/>
          <p:cNvSpPr/>
          <p:nvPr>
            <p:ph type="body" sz="quarter" idx="1"/>
          </p:nvPr>
        </p:nvSpPr>
        <p:spPr>
          <a:prstGeom prst="rect">
            <a:avLst/>
          </a:prstGeom>
        </p:spPr>
        <p:txBody>
          <a:bodyPr/>
          <a:lstStyle/>
          <a:p>
            <a:pPr lvl="0">
              <a:defRPr sz="1800"/>
            </a:pPr>
            <a:r>
              <a:rPr sz="3600"/>
              <a:t>I’ll convert the data to plain text.</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1" name="Shape 591"/>
          <p:cNvSpPr/>
          <p:nvPr>
            <p:ph type="sldImg"/>
          </p:nvPr>
        </p:nvSpPr>
        <p:spPr>
          <a:prstGeom prst="rect">
            <a:avLst/>
          </a:prstGeom>
        </p:spPr>
        <p:txBody>
          <a:bodyPr/>
          <a:lstStyle/>
          <a:p>
            <a:pPr lvl="0"/>
          </a:p>
        </p:txBody>
      </p:sp>
      <p:sp>
        <p:nvSpPr>
          <p:cNvPr id="592" name="Shape 592"/>
          <p:cNvSpPr/>
          <p:nvPr>
            <p:ph type="body" sz="quarter" idx="1"/>
          </p:nvPr>
        </p:nvSpPr>
        <p:spPr>
          <a:prstGeom prst="rect">
            <a:avLst/>
          </a:prstGeom>
        </p:spPr>
        <p:txBody>
          <a:bodyPr/>
          <a:lstStyle/>
          <a:p>
            <a:pPr lvl="0">
              <a:defRPr sz="1800"/>
            </a:pPr>
            <a:r>
              <a:rPr sz="3600"/>
              <a:t>All the metrics functions I’ll show you take 2 lists as input. The first (y_true) contains the correct label for each sample in our test set. The second (y_pred) is the predicted labels for each sample.</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8" name="Shape 598"/>
          <p:cNvSpPr/>
          <p:nvPr>
            <p:ph type="sldImg"/>
          </p:nvPr>
        </p:nvSpPr>
        <p:spPr>
          <a:prstGeom prst="rect">
            <a:avLst/>
          </a:prstGeom>
        </p:spPr>
        <p:txBody>
          <a:bodyPr/>
          <a:lstStyle/>
          <a:p>
            <a:pPr lvl="0"/>
          </a:p>
        </p:txBody>
      </p:sp>
      <p:sp>
        <p:nvSpPr>
          <p:cNvPr id="599" name="Shape 599"/>
          <p:cNvSpPr/>
          <p:nvPr>
            <p:ph type="body" sz="quarter" idx="1"/>
          </p:nvPr>
        </p:nvSpPr>
        <p:spPr>
          <a:prstGeom prst="rect">
            <a:avLst/>
          </a:prstGeom>
        </p:spPr>
        <p:txBody>
          <a:bodyPr/>
          <a:lstStyle/>
          <a:p>
            <a:pPr lvl="0">
              <a:defRPr sz="1800"/>
            </a:pPr>
            <a:r>
              <a:rPr sz="3600"/>
              <a:t>accuracy is pretty much what it sounds like. It’s the overall percentage of correct classifications. 96% isn’t bad, but can we do better? </a:t>
            </a:r>
            <a:r>
              <a:rPr b="1" sz="3600"/>
              <a:t>(PAUSE) </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7" name="Shape 607"/>
          <p:cNvSpPr/>
          <p:nvPr>
            <p:ph type="sldImg"/>
          </p:nvPr>
        </p:nvSpPr>
        <p:spPr>
          <a:prstGeom prst="rect">
            <a:avLst/>
          </a:prstGeom>
        </p:spPr>
        <p:txBody>
          <a:bodyPr/>
          <a:lstStyle/>
          <a:p>
            <a:pPr lvl="0"/>
          </a:p>
        </p:txBody>
      </p:sp>
      <p:sp>
        <p:nvSpPr>
          <p:cNvPr id="608" name="Shape 608"/>
          <p:cNvSpPr/>
          <p:nvPr>
            <p:ph type="body" sz="quarter" idx="1"/>
          </p:nvPr>
        </p:nvSpPr>
        <p:spPr>
          <a:prstGeom prst="rect">
            <a:avLst/>
          </a:prstGeom>
        </p:spPr>
        <p:txBody>
          <a:bodyPr/>
          <a:lstStyle/>
          <a:p>
            <a:pPr lvl="0">
              <a:defRPr sz="1800"/>
            </a:pPr>
            <a:r>
              <a:rPr sz="3600"/>
              <a:t>classification_report builds a text report showing “the main classification metrics.”</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5" name="Shape 615"/>
          <p:cNvSpPr/>
          <p:nvPr>
            <p:ph type="sldImg"/>
          </p:nvPr>
        </p:nvSpPr>
        <p:spPr>
          <a:prstGeom prst="rect">
            <a:avLst/>
          </a:prstGeom>
        </p:spPr>
        <p:txBody>
          <a:bodyPr/>
          <a:lstStyle/>
          <a:p>
            <a:pPr lvl="0"/>
          </a:p>
        </p:txBody>
      </p:sp>
      <p:sp>
        <p:nvSpPr>
          <p:cNvPr id="616" name="Shape 616"/>
          <p:cNvSpPr/>
          <p:nvPr>
            <p:ph type="body" sz="quarter" idx="1"/>
          </p:nvPr>
        </p:nvSpPr>
        <p:spPr>
          <a:prstGeom prst="rect">
            <a:avLst/>
          </a:prstGeom>
        </p:spPr>
        <p:txBody>
          <a:bodyPr/>
          <a:lstStyle/>
          <a:p>
            <a:pPr lvl="0">
              <a:defRPr sz="1800"/>
            </a:pPr>
            <a:r>
              <a:rPr sz="3600"/>
              <a:t>Ideally, precision, recall, and f1-score should all have values of 1.0 (with the worst values being 0.0). Support tells you the number of samples in each class.</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4" name="Shape 624"/>
          <p:cNvSpPr/>
          <p:nvPr>
            <p:ph type="sldImg"/>
          </p:nvPr>
        </p:nvSpPr>
        <p:spPr>
          <a:prstGeom prst="rect">
            <a:avLst/>
          </a:prstGeom>
        </p:spPr>
        <p:txBody>
          <a:bodyPr/>
          <a:lstStyle/>
          <a:p>
            <a:pPr lvl="0"/>
          </a:p>
        </p:txBody>
      </p:sp>
      <p:sp>
        <p:nvSpPr>
          <p:cNvPr id="625" name="Shape 625"/>
          <p:cNvSpPr/>
          <p:nvPr>
            <p:ph type="body" sz="quarter" idx="1"/>
          </p:nvPr>
        </p:nvSpPr>
        <p:spPr>
          <a:prstGeom prst="rect">
            <a:avLst/>
          </a:prstGeom>
        </p:spPr>
        <p:txBody>
          <a:bodyPr/>
          <a:lstStyle/>
          <a:p>
            <a:pPr lvl="0">
              <a:defRPr sz="1800"/>
            </a:pPr>
            <a:r>
              <a:rPr sz="3600"/>
              <a:t>Looking at the classification report I can see right away that there is something funny going on with the Bosnian language. You might recall from the Explore phase earlier that Bosnian was very similar to a few other languages. Could this be impacting our accuracy? </a:t>
            </a:r>
            <a:r>
              <a:rPr b="1" sz="3600"/>
              <a:t>(PAUSE) </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2" name="Shape 632"/>
          <p:cNvSpPr/>
          <p:nvPr>
            <p:ph type="sldImg"/>
          </p:nvPr>
        </p:nvSpPr>
        <p:spPr>
          <a:prstGeom prst="rect">
            <a:avLst/>
          </a:prstGeom>
        </p:spPr>
        <p:txBody>
          <a:bodyPr/>
          <a:lstStyle/>
          <a:p>
            <a:pPr lvl="0"/>
          </a:p>
        </p:txBody>
      </p:sp>
      <p:sp>
        <p:nvSpPr>
          <p:cNvPr id="633" name="Shape 633"/>
          <p:cNvSpPr/>
          <p:nvPr>
            <p:ph type="body" sz="quarter" idx="1"/>
          </p:nvPr>
        </p:nvSpPr>
        <p:spPr>
          <a:prstGeom prst="rect">
            <a:avLst/>
          </a:prstGeom>
        </p:spPr>
        <p:txBody>
          <a:bodyPr/>
          <a:lstStyle/>
          <a:p>
            <a:pPr lvl="0">
              <a:defRPr sz="1800"/>
            </a:pPr>
            <a:r>
              <a:rPr b="1" sz="4200"/>
              <a:t>A</a:t>
            </a:r>
            <a:r>
              <a:rPr sz="4200"/>
              <a:t> good way to find patterns in the incorrectly classified data points is to use a confusion matrix.</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9" name="Shape 639"/>
          <p:cNvSpPr/>
          <p:nvPr>
            <p:ph type="sldImg"/>
          </p:nvPr>
        </p:nvSpPr>
        <p:spPr>
          <a:prstGeom prst="rect">
            <a:avLst/>
          </a:prstGeom>
        </p:spPr>
        <p:txBody>
          <a:bodyPr/>
          <a:lstStyle/>
          <a:p>
            <a:pPr lvl="0"/>
          </a:p>
        </p:txBody>
      </p:sp>
      <p:sp>
        <p:nvSpPr>
          <p:cNvPr id="640" name="Shape 640"/>
          <p:cNvSpPr/>
          <p:nvPr>
            <p:ph type="body" sz="quarter" idx="1"/>
          </p:nvPr>
        </p:nvSpPr>
        <p:spPr>
          <a:prstGeom prst="rect">
            <a:avLst/>
          </a:prstGeom>
        </p:spPr>
        <p:txBody>
          <a:bodyPr/>
          <a:lstStyle/>
          <a:p>
            <a:pPr lvl="0">
              <a:defRPr sz="1800"/>
            </a:pPr>
            <a:r>
              <a:rPr sz="4200"/>
              <a:t>Here’s what it looks like for our classifier. </a:t>
            </a:r>
            <a:r>
              <a:rPr b="1" sz="4200"/>
              <a:t>(PAUSE) </a:t>
            </a:r>
            <a:endParaRPr sz="4200"/>
          </a:p>
          <a:p>
            <a:pPr lvl="0">
              <a:defRPr sz="1800"/>
            </a:pPr>
            <a:r>
              <a:rPr sz="4200"/>
              <a:t>Well that’s not terribly useful. Let’s visualize it!</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6" name="Shape 646"/>
          <p:cNvSpPr/>
          <p:nvPr>
            <p:ph type="sldImg"/>
          </p:nvPr>
        </p:nvSpPr>
        <p:spPr>
          <a:prstGeom prst="rect">
            <a:avLst/>
          </a:prstGeom>
        </p:spPr>
        <p:txBody>
          <a:bodyPr/>
          <a:lstStyle/>
          <a:p>
            <a:pPr lvl="0"/>
          </a:p>
        </p:txBody>
      </p:sp>
      <p:sp>
        <p:nvSpPr>
          <p:cNvPr id="647" name="Shape 647"/>
          <p:cNvSpPr/>
          <p:nvPr>
            <p:ph type="body" sz="quarter" idx="1"/>
          </p:nvPr>
        </p:nvSpPr>
        <p:spPr>
          <a:prstGeom prst="rect">
            <a:avLst/>
          </a:prstGeom>
        </p:spPr>
        <p:txBody>
          <a:bodyPr/>
          <a:lstStyle/>
          <a:p>
            <a:pPr lvl="0">
              <a:defRPr sz="1800"/>
            </a:pPr>
            <a:r>
              <a:rPr b="1" sz="4500"/>
              <a:t>(PAUSE) </a:t>
            </a:r>
            <a:r>
              <a:rPr sz="4500"/>
              <a:t>Okay… a little better but this is probably pretty hard for you to read, so let’s have a closer look at some of the more interesting languages.</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3" name="Shape 653"/>
          <p:cNvSpPr/>
          <p:nvPr>
            <p:ph type="sldImg"/>
          </p:nvPr>
        </p:nvSpPr>
        <p:spPr>
          <a:prstGeom prst="rect">
            <a:avLst/>
          </a:prstGeom>
        </p:spPr>
        <p:txBody>
          <a:bodyPr/>
          <a:lstStyle/>
          <a:p>
            <a:pPr lvl="0"/>
          </a:p>
        </p:txBody>
      </p:sp>
      <p:sp>
        <p:nvSpPr>
          <p:cNvPr id="654" name="Shape 654"/>
          <p:cNvSpPr/>
          <p:nvPr>
            <p:ph type="body" sz="quarter" idx="1"/>
          </p:nvPr>
        </p:nvSpPr>
        <p:spPr>
          <a:prstGeom prst="rect">
            <a:avLst/>
          </a:prstGeom>
        </p:spPr>
        <p:txBody>
          <a:bodyPr/>
          <a:lstStyle/>
          <a:p>
            <a:pPr lvl="0">
              <a:defRPr sz="1800"/>
            </a:pPr>
            <a:r>
              <a:rPr b="1" sz="4400"/>
              <a:t>(PAUSE) </a:t>
            </a:r>
            <a:r>
              <a:rPr sz="4400"/>
              <a:t>Alright, so how do we interpret this? You’ll notice that each language shows up once on the y-axis and again on the x-axis. The y-axis shows the correct label. The x-axis shows the predicted label.</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2" name="Shape 662"/>
          <p:cNvSpPr/>
          <p:nvPr>
            <p:ph type="sldImg"/>
          </p:nvPr>
        </p:nvSpPr>
        <p:spPr>
          <a:prstGeom prst="rect">
            <a:avLst/>
          </a:prstGeom>
        </p:spPr>
        <p:txBody>
          <a:bodyPr/>
          <a:lstStyle/>
          <a:p>
            <a:pPr lvl="0"/>
          </a:p>
        </p:txBody>
      </p:sp>
      <p:sp>
        <p:nvSpPr>
          <p:cNvPr id="663" name="Shape 663"/>
          <p:cNvSpPr/>
          <p:nvPr>
            <p:ph type="body" sz="quarter" idx="1"/>
          </p:nvPr>
        </p:nvSpPr>
        <p:spPr>
          <a:prstGeom prst="rect">
            <a:avLst/>
          </a:prstGeom>
        </p:spPr>
        <p:txBody>
          <a:bodyPr/>
          <a:lstStyle>
            <a:lvl1pPr>
              <a:defRPr sz="4700"/>
            </a:lvl1pPr>
          </a:lstStyle>
          <a:p>
            <a:pPr lvl="0">
              <a:defRPr sz="1800"/>
            </a:pPr>
            <a:r>
              <a:rPr sz="4700"/>
              <a:t>Anywhere where the prediction is correct, a cell on the diagonal will have its counter incremented.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6" name="Shape 96"/>
          <p:cNvSpPr/>
          <p:nvPr>
            <p:ph type="sldImg"/>
          </p:nvPr>
        </p:nvSpPr>
        <p:spPr>
          <a:prstGeom prst="rect">
            <a:avLst/>
          </a:prstGeom>
        </p:spPr>
        <p:txBody>
          <a:bodyPr/>
          <a:lstStyle/>
          <a:p>
            <a:pPr lvl="0"/>
          </a:p>
        </p:txBody>
      </p:sp>
      <p:sp>
        <p:nvSpPr>
          <p:cNvPr id="97" name="Shape 97"/>
          <p:cNvSpPr/>
          <p:nvPr>
            <p:ph type="body" sz="quarter" idx="1"/>
          </p:nvPr>
        </p:nvSpPr>
        <p:spPr>
          <a:prstGeom prst="rect">
            <a:avLst/>
          </a:prstGeom>
        </p:spPr>
        <p:txBody>
          <a:bodyPr/>
          <a:lstStyle/>
          <a:p>
            <a:pPr lvl="0">
              <a:defRPr sz="1800"/>
            </a:pPr>
            <a:r>
              <a:rPr sz="3600"/>
              <a:t>I’ll explore the data using pandas, seaborn, and scikit-learn</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1" name="Shape 701"/>
          <p:cNvSpPr/>
          <p:nvPr>
            <p:ph type="sldImg"/>
          </p:nvPr>
        </p:nvSpPr>
        <p:spPr>
          <a:prstGeom prst="rect">
            <a:avLst/>
          </a:prstGeom>
        </p:spPr>
        <p:txBody>
          <a:bodyPr/>
          <a:lstStyle/>
          <a:p>
            <a:pPr lvl="0"/>
          </a:p>
        </p:txBody>
      </p:sp>
      <p:sp>
        <p:nvSpPr>
          <p:cNvPr id="702" name="Shape 702"/>
          <p:cNvSpPr/>
          <p:nvPr>
            <p:ph type="body" sz="quarter" idx="1"/>
          </p:nvPr>
        </p:nvSpPr>
        <p:spPr>
          <a:prstGeom prst="rect">
            <a:avLst/>
          </a:prstGeom>
        </p:spPr>
        <p:txBody>
          <a:bodyPr/>
          <a:lstStyle>
            <a:lvl1pPr>
              <a:defRPr sz="3400"/>
            </a:lvl1pPr>
          </a:lstStyle>
          <a:p>
            <a:pPr lvl="0">
              <a:defRPr sz="1800"/>
            </a:pPr>
            <a:r>
              <a:rPr sz="3400"/>
              <a:t>If the prediction is incorrect, a cell off the diagonal will get it’s count incremented. This is a heatmap, so 100% is dark red, and 0% is dark blue. Ideally, we should see nothing but dark red along the diagonal, which would mean that our predictions were 100% correct, and dark blue everywhere else.</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9" name="Shape 709"/>
          <p:cNvSpPr/>
          <p:nvPr>
            <p:ph type="sldImg"/>
          </p:nvPr>
        </p:nvSpPr>
        <p:spPr>
          <a:prstGeom prst="rect">
            <a:avLst/>
          </a:prstGeom>
        </p:spPr>
        <p:txBody>
          <a:bodyPr/>
          <a:lstStyle/>
          <a:p>
            <a:pPr lvl="0"/>
          </a:p>
        </p:txBody>
      </p:sp>
      <p:sp>
        <p:nvSpPr>
          <p:cNvPr id="710" name="Shape 710"/>
          <p:cNvSpPr/>
          <p:nvPr>
            <p:ph type="body" sz="quarter" idx="1"/>
          </p:nvPr>
        </p:nvSpPr>
        <p:spPr>
          <a:prstGeom prst="rect">
            <a:avLst/>
          </a:prstGeom>
        </p:spPr>
        <p:txBody>
          <a:bodyPr/>
          <a:lstStyle>
            <a:lvl1pPr>
              <a:defRPr sz="3200"/>
            </a:lvl1pPr>
          </a:lstStyle>
          <a:p>
            <a:pPr lvl="0">
              <a:defRPr sz="1800"/>
            </a:pPr>
            <a:r>
              <a:rPr sz="3200"/>
              <a:t>Going along the rows, we can see exactly what each language is being confused for. In this case we can see that bs, hr, sh, and sr are often being confused with each other. It turns out that these are Bosnian, Croatian, Serbo-Croatian, and Serbian. These languages are almost identical and used to all be called Serbo-Croatian prior to the Yugoslav Wars.</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7" name="Shape 717"/>
          <p:cNvSpPr/>
          <p:nvPr>
            <p:ph type="sldImg"/>
          </p:nvPr>
        </p:nvSpPr>
        <p:spPr>
          <a:prstGeom prst="rect">
            <a:avLst/>
          </a:prstGeom>
        </p:spPr>
        <p:txBody>
          <a:bodyPr/>
          <a:lstStyle/>
          <a:p>
            <a:pPr lvl="0"/>
          </a:p>
        </p:txBody>
      </p:sp>
      <p:sp>
        <p:nvSpPr>
          <p:cNvPr id="718" name="Shape 718"/>
          <p:cNvSpPr/>
          <p:nvPr>
            <p:ph type="body" sz="quarter" idx="1"/>
          </p:nvPr>
        </p:nvSpPr>
        <p:spPr>
          <a:prstGeom prst="rect">
            <a:avLst/>
          </a:prstGeom>
        </p:spPr>
        <p:txBody>
          <a:bodyPr/>
          <a:lstStyle/>
          <a:p>
            <a:pPr lvl="0">
              <a:defRPr sz="1800"/>
            </a:pPr>
            <a:r>
              <a:rPr sz="3600"/>
              <a:t>This gives us some clues as to how we can improve the performance of our classifier. According to Wikipedia, these languages are the same, so what if we treated them as a single language for the purposes of our language classifier?</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4" name="Shape 724"/>
          <p:cNvSpPr/>
          <p:nvPr>
            <p:ph type="sldImg"/>
          </p:nvPr>
        </p:nvSpPr>
        <p:spPr>
          <a:prstGeom prst="rect">
            <a:avLst/>
          </a:prstGeom>
        </p:spPr>
        <p:txBody>
          <a:bodyPr/>
          <a:lstStyle/>
          <a:p>
            <a:pPr lvl="0"/>
          </a:p>
        </p:txBody>
      </p:sp>
      <p:sp>
        <p:nvSpPr>
          <p:cNvPr id="725" name="Shape 725"/>
          <p:cNvSpPr/>
          <p:nvPr>
            <p:ph type="body" sz="quarter" idx="1"/>
          </p:nvPr>
        </p:nvSpPr>
        <p:spPr>
          <a:prstGeom prst="rect">
            <a:avLst/>
          </a:prstGeom>
        </p:spPr>
        <p:txBody>
          <a:bodyPr/>
          <a:lstStyle/>
          <a:p>
            <a:pPr lvl="0">
              <a:defRPr sz="1800"/>
            </a:pPr>
            <a:r>
              <a:rPr sz="3600"/>
              <a:t>Doing this is pretty straight forward. All we have to do is go back to where we created y_train, and anywhere where our labels were bs, hr, sh, or sr, replace them with a new label. Then we can rerun the RandomSearchCV to retrain our model.</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1" name="Shape 731"/>
          <p:cNvSpPr/>
          <p:nvPr>
            <p:ph type="sldImg"/>
          </p:nvPr>
        </p:nvSpPr>
        <p:spPr>
          <a:prstGeom prst="rect">
            <a:avLst/>
          </a:prstGeom>
        </p:spPr>
        <p:txBody>
          <a:bodyPr/>
          <a:lstStyle/>
          <a:p>
            <a:pPr lvl="0"/>
          </a:p>
        </p:txBody>
      </p:sp>
      <p:sp>
        <p:nvSpPr>
          <p:cNvPr id="732" name="Shape 732"/>
          <p:cNvSpPr/>
          <p:nvPr>
            <p:ph type="body" sz="quarter" idx="1"/>
          </p:nvPr>
        </p:nvSpPr>
        <p:spPr>
          <a:prstGeom prst="rect">
            <a:avLst/>
          </a:prstGeom>
        </p:spPr>
        <p:txBody>
          <a:bodyPr/>
          <a:lstStyle/>
          <a:p>
            <a:pPr lvl="0">
              <a:defRPr sz="1800"/>
            </a:pPr>
            <a:r>
              <a:rPr b="1" sz="3600"/>
              <a:t>(PAUSE) </a:t>
            </a:r>
            <a:r>
              <a:rPr sz="3600"/>
              <a:t>After combining several similar languages, we’re able to easily get over 99% accuracy. For some of these languages, if we wanted to distinguish them, we could train more complex models just for them. Before devoting too much time into it, you should ask if it is worth the effort. It all comes down to your particular application. </a:t>
            </a:r>
            <a:r>
              <a:rPr b="1" sz="3600"/>
              <a:t>(PAUSE) </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0" name="Shape 740"/>
          <p:cNvSpPr/>
          <p:nvPr>
            <p:ph type="sldImg"/>
          </p:nvPr>
        </p:nvSpPr>
        <p:spPr>
          <a:prstGeom prst="rect">
            <a:avLst/>
          </a:prstGeom>
        </p:spPr>
        <p:txBody>
          <a:bodyPr/>
          <a:lstStyle/>
          <a:p>
            <a:pPr lvl="0"/>
          </a:p>
        </p:txBody>
      </p:sp>
      <p:sp>
        <p:nvSpPr>
          <p:cNvPr id="741" name="Shape 741"/>
          <p:cNvSpPr/>
          <p:nvPr>
            <p:ph type="body" sz="quarter" idx="1"/>
          </p:nvPr>
        </p:nvSpPr>
        <p:spPr>
          <a:prstGeom prst="rect">
            <a:avLst/>
          </a:prstGeom>
        </p:spPr>
        <p:txBody>
          <a:bodyPr/>
          <a:lstStyle/>
          <a:p>
            <a:pPr lvl="0">
              <a:defRPr sz="1800"/>
            </a:pPr>
            <a:r>
              <a:rPr sz="3600"/>
              <a:t>All right, so that’s it, now you can all go onto LinkedIn and change your titles to Data Scientist! A lot of interesting stuff didn’t make it into this talk so I’ll be posting some followups to my talk on my blog. If you’re interested in receiving email updates from me, hit me up after the Q&amp;A to signup for my mailing list!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3" name="Shape 103"/>
          <p:cNvSpPr/>
          <p:nvPr>
            <p:ph type="sldImg"/>
          </p:nvPr>
        </p:nvSpPr>
        <p:spPr>
          <a:prstGeom prst="rect">
            <a:avLst/>
          </a:prstGeom>
        </p:spPr>
        <p:txBody>
          <a:bodyPr/>
          <a:lstStyle/>
          <a:p>
            <a:pPr lvl="0"/>
          </a:p>
        </p:txBody>
      </p:sp>
      <p:sp>
        <p:nvSpPr>
          <p:cNvPr id="104" name="Shape 104"/>
          <p:cNvSpPr/>
          <p:nvPr>
            <p:ph type="body" sz="quarter" idx="1"/>
          </p:nvPr>
        </p:nvSpPr>
        <p:spPr>
          <a:prstGeom prst="rect">
            <a:avLst/>
          </a:prstGeom>
        </p:spPr>
        <p:txBody>
          <a:bodyPr/>
          <a:lstStyle/>
          <a:p>
            <a:pPr lvl="0">
              <a:defRPr sz="1800"/>
            </a:pPr>
            <a:r>
              <a:rPr sz="3600"/>
              <a:t>Finally I’ll walk you through creating a predictive model using scikit-learn</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1.pn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0"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6" name="AWeber_EMD_white.png"/>
          <p:cNvPicPr/>
          <p:nvPr/>
        </p:nvPicPr>
        <p:blipFill>
          <a:blip r:embed="rId3">
            <a:extLst/>
          </a:blip>
          <a:stretch>
            <a:fillRect/>
          </a:stretch>
        </p:blipFill>
        <p:spPr>
          <a:xfrm>
            <a:off x="3552355" y="3136900"/>
            <a:ext cx="5900091" cy="1754294"/>
          </a:xfrm>
          <a:prstGeom prst="rect">
            <a:avLst/>
          </a:prstGeom>
          <a:ln w="12700">
            <a:miter lim="400000"/>
          </a:ln>
        </p:spPr>
      </p:pic>
      <p:sp>
        <p:nvSpPr>
          <p:cNvPr id="7" name="Shape 7"/>
          <p:cNvSpPr/>
          <p:nvPr>
            <p:ph type="title"/>
          </p:nvPr>
        </p:nvSpPr>
        <p:spPr>
          <a:xfrm>
            <a:off x="927100" y="3378200"/>
            <a:ext cx="11150600" cy="3302000"/>
          </a:xfrm>
          <a:prstGeom prst="rect">
            <a:avLst/>
          </a:prstGeom>
        </p:spPr>
        <p:txBody>
          <a:bodyPr lIns="0" tIns="0" rIns="0" bIns="0" anchor="b"/>
          <a:lstStyle>
            <a:lvl1pPr>
              <a:defRPr>
                <a:solidFill>
                  <a:srgbClr val="EBEBEB"/>
                </a:solidFill>
              </a:defRPr>
            </a:lvl1pPr>
          </a:lstStyle>
          <a:p>
            <a:pPr lvl="0">
              <a:defRPr b="0" sz="1800">
                <a:solidFill>
                  <a:srgbClr val="000000"/>
                </a:solidFill>
              </a:defRPr>
            </a:pPr>
            <a:r>
              <a:rPr b="1" sz="8200">
                <a:solidFill>
                  <a:srgbClr val="EBEBEB"/>
                </a:solidFill>
              </a:rPr>
              <a:t>Title Text</a:t>
            </a:r>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 Right">
    <p:spTree>
      <p:nvGrpSpPr>
        <p:cNvPr id="1" name=""/>
        <p:cNvGrpSpPr/>
        <p:nvPr/>
      </p:nvGrpSpPr>
      <p:grpSpPr>
        <a:xfrm>
          <a:off x="0" y="0"/>
          <a:ext cx="0" cy="0"/>
          <a:chOff x="0" y="0"/>
          <a:chExt cx="0" cy="0"/>
        </a:xfrm>
      </p:grpSpPr>
      <p:sp>
        <p:nvSpPr>
          <p:cNvPr id="32" name="Shape 32"/>
          <p:cNvSpPr/>
          <p:nvPr>
            <p:ph type="title"/>
          </p:nvPr>
        </p:nvSpPr>
        <p:spPr>
          <a:prstGeom prst="rect">
            <a:avLst/>
          </a:prstGeom>
        </p:spPr>
        <p:txBody>
          <a:bodyPr/>
          <a:lstStyle/>
          <a:p>
            <a:pPr lvl="0">
              <a:defRPr b="0" sz="1800">
                <a:solidFill>
                  <a:srgbClr val="000000"/>
                </a:solidFill>
              </a:defRPr>
            </a:pPr>
            <a:r>
              <a:rPr b="1" sz="8200">
                <a:solidFill>
                  <a:srgbClr val="F16448"/>
                </a:solidFill>
              </a:rPr>
              <a:t>Title Text</a:t>
            </a:r>
          </a:p>
        </p:txBody>
      </p:sp>
      <p:sp>
        <p:nvSpPr>
          <p:cNvPr id="33" name="Shape 33"/>
          <p:cNvSpPr/>
          <p:nvPr>
            <p:ph type="body" idx="1"/>
          </p:nvPr>
        </p:nvSpPr>
        <p:spPr>
          <a:xfrm>
            <a:off x="7086600" y="2768600"/>
            <a:ext cx="4991100" cy="6083300"/>
          </a:xfrm>
          <a:prstGeom prst="rect">
            <a:avLst/>
          </a:prstGeom>
        </p:spPr>
        <p:txBody>
          <a:bodyPr/>
          <a:lstStyle/>
          <a:p>
            <a:pPr lvl="0">
              <a:defRPr sz="1800">
                <a:solidFill>
                  <a:srgbClr val="000000"/>
                </a:solidFill>
              </a:defRPr>
            </a:pPr>
            <a:r>
              <a:rPr sz="2800">
                <a:solidFill>
                  <a:srgbClr val="444444"/>
                </a:solidFill>
              </a:rPr>
              <a:t>Body Level One</a:t>
            </a:r>
            <a:endParaRPr sz="2800">
              <a:solidFill>
                <a:srgbClr val="444444"/>
              </a:solidFill>
            </a:endParaRPr>
          </a:p>
          <a:p>
            <a:pPr lvl="1">
              <a:defRPr sz="1800">
                <a:solidFill>
                  <a:srgbClr val="000000"/>
                </a:solidFill>
              </a:defRPr>
            </a:pPr>
            <a:r>
              <a:rPr sz="2800">
                <a:solidFill>
                  <a:srgbClr val="444444"/>
                </a:solidFill>
              </a:rPr>
              <a:t>Body Level Two</a:t>
            </a:r>
            <a:endParaRPr sz="2800">
              <a:solidFill>
                <a:srgbClr val="444444"/>
              </a:solidFill>
            </a:endParaRPr>
          </a:p>
          <a:p>
            <a:pPr lvl="2">
              <a:defRPr sz="1800">
                <a:solidFill>
                  <a:srgbClr val="000000"/>
                </a:solidFill>
              </a:defRPr>
            </a:pPr>
            <a:r>
              <a:rPr sz="2800">
                <a:solidFill>
                  <a:srgbClr val="444444"/>
                </a:solidFill>
              </a:rPr>
              <a:t>Body Level Three</a:t>
            </a:r>
            <a:endParaRPr sz="2800">
              <a:solidFill>
                <a:srgbClr val="444444"/>
              </a:solidFill>
            </a:endParaRPr>
          </a:p>
          <a:p>
            <a:pPr lvl="3">
              <a:defRPr sz="1800">
                <a:solidFill>
                  <a:srgbClr val="000000"/>
                </a:solidFill>
              </a:defRPr>
            </a:pPr>
            <a:r>
              <a:rPr sz="2800">
                <a:solidFill>
                  <a:srgbClr val="444444"/>
                </a:solidFill>
              </a:rPr>
              <a:t>Body Level Four</a:t>
            </a:r>
            <a:endParaRPr sz="2800">
              <a:solidFill>
                <a:srgbClr val="444444"/>
              </a:solidFill>
            </a:endParaRPr>
          </a:p>
          <a:p>
            <a:pPr lvl="4">
              <a:defRPr sz="1800">
                <a:solidFill>
                  <a:srgbClr val="000000"/>
                </a:solidFill>
              </a:defRPr>
            </a:pPr>
            <a:r>
              <a:rPr sz="2800">
                <a:solidFill>
                  <a:srgbClr val="444444"/>
                </a:solidFill>
              </a:rPr>
              <a:t>Body Level Five</a:t>
            </a:r>
          </a:p>
        </p:txBody>
      </p:sp>
      <p:sp>
        <p:nvSpPr>
          <p:cNvPr id="34" name="Shape 34"/>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0" showMasterPhAnim="1">
  <p:cSld name="Bullets">
    <p:spTree>
      <p:nvGrpSpPr>
        <p:cNvPr id="1" name=""/>
        <p:cNvGrpSpPr/>
        <p:nvPr/>
      </p:nvGrpSpPr>
      <p:grpSpPr>
        <a:xfrm>
          <a:off x="0" y="0"/>
          <a:ext cx="0" cy="0"/>
          <a:chOff x="0" y="0"/>
          <a:chExt cx="0" cy="0"/>
        </a:xfrm>
      </p:grpSpPr>
      <p:sp>
        <p:nvSpPr>
          <p:cNvPr id="9" name="Shape 9"/>
          <p:cNvSpPr/>
          <p:nvPr>
            <p:ph type="body" idx="1"/>
          </p:nvPr>
        </p:nvSpPr>
        <p:spPr>
          <a:xfrm>
            <a:off x="927100" y="1270000"/>
            <a:ext cx="11150600" cy="7213600"/>
          </a:xfrm>
          <a:prstGeom prst="rect">
            <a:avLst/>
          </a:prstGeom>
        </p:spPr>
        <p:txBody>
          <a:bodyPr/>
          <a:lstStyle>
            <a:lvl1pPr marL="1117600" indent="-800100">
              <a:spcBef>
                <a:spcPts val="5200"/>
              </a:spcBef>
              <a:defRPr sz="3800"/>
            </a:lvl1pPr>
            <a:lvl2pPr marL="1562100" indent="-800100">
              <a:spcBef>
                <a:spcPts val="5200"/>
              </a:spcBef>
              <a:defRPr sz="3800"/>
            </a:lvl2pPr>
            <a:lvl3pPr marL="2006600" indent="-800100">
              <a:spcBef>
                <a:spcPts val="5200"/>
              </a:spcBef>
              <a:defRPr sz="3800"/>
            </a:lvl3pPr>
            <a:lvl4pPr marL="2451100" indent="-800100">
              <a:spcBef>
                <a:spcPts val="5200"/>
              </a:spcBef>
              <a:defRPr sz="3800"/>
            </a:lvl4pPr>
            <a:lvl5pPr marL="2895600" indent="-800100">
              <a:spcBef>
                <a:spcPts val="5200"/>
              </a:spcBef>
              <a:defRPr sz="3800"/>
            </a:lvl5pPr>
          </a:lstStyle>
          <a:p>
            <a:pPr lvl="0">
              <a:defRPr sz="1800">
                <a:solidFill>
                  <a:srgbClr val="000000"/>
                </a:solidFill>
              </a:defRPr>
            </a:pPr>
            <a:r>
              <a:rPr sz="3800">
                <a:solidFill>
                  <a:srgbClr val="444444"/>
                </a:solidFill>
              </a:rPr>
              <a:t>Body Level One</a:t>
            </a:r>
            <a:endParaRPr sz="3800">
              <a:solidFill>
                <a:srgbClr val="444444"/>
              </a:solidFill>
            </a:endParaRPr>
          </a:p>
          <a:p>
            <a:pPr lvl="1">
              <a:defRPr sz="1800">
                <a:solidFill>
                  <a:srgbClr val="000000"/>
                </a:solidFill>
              </a:defRPr>
            </a:pPr>
            <a:r>
              <a:rPr sz="3800">
                <a:solidFill>
                  <a:srgbClr val="444444"/>
                </a:solidFill>
              </a:rPr>
              <a:t>Body Level Two</a:t>
            </a:r>
            <a:endParaRPr sz="3800">
              <a:solidFill>
                <a:srgbClr val="444444"/>
              </a:solidFill>
            </a:endParaRPr>
          </a:p>
          <a:p>
            <a:pPr lvl="2">
              <a:defRPr sz="1800">
                <a:solidFill>
                  <a:srgbClr val="000000"/>
                </a:solidFill>
              </a:defRPr>
            </a:pPr>
            <a:r>
              <a:rPr sz="3800">
                <a:solidFill>
                  <a:srgbClr val="444444"/>
                </a:solidFill>
              </a:rPr>
              <a:t>Body Level Three</a:t>
            </a:r>
            <a:endParaRPr sz="3800">
              <a:solidFill>
                <a:srgbClr val="444444"/>
              </a:solidFill>
            </a:endParaRPr>
          </a:p>
          <a:p>
            <a:pPr lvl="3">
              <a:defRPr sz="1800">
                <a:solidFill>
                  <a:srgbClr val="000000"/>
                </a:solidFill>
              </a:defRPr>
            </a:pPr>
            <a:r>
              <a:rPr sz="3800">
                <a:solidFill>
                  <a:srgbClr val="444444"/>
                </a:solidFill>
              </a:rPr>
              <a:t>Body Level Four</a:t>
            </a:r>
            <a:endParaRPr sz="3800">
              <a:solidFill>
                <a:srgbClr val="444444"/>
              </a:solidFill>
            </a:endParaRPr>
          </a:p>
          <a:p>
            <a:pPr lvl="4">
              <a:defRPr sz="1800">
                <a:solidFill>
                  <a:srgbClr val="000000"/>
                </a:solidFill>
              </a:defRPr>
            </a:pPr>
            <a:r>
              <a:rPr sz="3800">
                <a:solidFill>
                  <a:srgbClr val="444444"/>
                </a:solidFill>
              </a:rPr>
              <a:t>Body Level Five</a:t>
            </a:r>
          </a:p>
        </p:txBody>
      </p:sp>
      <p:sp>
        <p:nvSpPr>
          <p:cNvPr id="10" name="Shape 10"/>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
        <p:nvSpPr>
          <p:cNvPr id="12" name="Shape 12"/>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showMasterPhAnim="1">
  <p:cSld name="Title - Top">
    <p:spTree>
      <p:nvGrpSpPr>
        <p:cNvPr id="1" name=""/>
        <p:cNvGrpSpPr/>
        <p:nvPr/>
      </p:nvGrpSpPr>
      <p:grpSpPr>
        <a:xfrm>
          <a:off x="0" y="0"/>
          <a:ext cx="0" cy="0"/>
          <a:chOff x="0" y="0"/>
          <a:chExt cx="0" cy="0"/>
        </a:xfrm>
      </p:grpSpPr>
      <p:sp>
        <p:nvSpPr>
          <p:cNvPr id="14" name="Shape 14"/>
          <p:cNvSpPr/>
          <p:nvPr>
            <p:ph type="title"/>
          </p:nvPr>
        </p:nvSpPr>
        <p:spPr>
          <a:xfrm>
            <a:off x="1333500" y="254000"/>
            <a:ext cx="10350500" cy="2451100"/>
          </a:xfrm>
          <a:prstGeom prst="rect">
            <a:avLst/>
          </a:prstGeom>
        </p:spPr>
        <p:txBody>
          <a:bodyPr/>
          <a:lstStyle/>
          <a:p>
            <a:pPr lvl="0">
              <a:defRPr b="0" sz="1800">
                <a:solidFill>
                  <a:srgbClr val="000000"/>
                </a:solidFill>
              </a:defRPr>
            </a:pPr>
            <a:r>
              <a:rPr b="1" sz="8200">
                <a:solidFill>
                  <a:srgbClr val="F16448"/>
                </a:solidFill>
              </a:rPr>
              <a:t>Title Text</a:t>
            </a:r>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0" showMasterPhAnim="1">
  <p:cSld name="Title - Cent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6" name="Shape 16"/>
          <p:cNvSpPr/>
          <p:nvPr>
            <p:ph type="title"/>
          </p:nvPr>
        </p:nvSpPr>
        <p:spPr>
          <a:xfrm>
            <a:off x="927100" y="2971800"/>
            <a:ext cx="11150600" cy="3810000"/>
          </a:xfrm>
          <a:prstGeom prst="rect">
            <a:avLst/>
          </a:prstGeom>
        </p:spPr>
        <p:txBody>
          <a:bodyPr/>
          <a:lstStyle>
            <a:lvl1pPr>
              <a:defRPr>
                <a:solidFill>
                  <a:srgbClr val="D6D6D6"/>
                </a:solidFill>
              </a:defRPr>
            </a:lvl1pPr>
          </a:lstStyle>
          <a:p>
            <a:pPr lvl="0">
              <a:defRPr b="0" sz="1800">
                <a:solidFill>
                  <a:srgbClr val="000000"/>
                </a:solidFill>
              </a:defRPr>
            </a:pPr>
            <a:r>
              <a:rPr b="1" sz="8200">
                <a:solidFill>
                  <a:srgbClr val="D6D6D6"/>
                </a:solidFill>
              </a:rPr>
              <a:t>Title Text</a:t>
            </a:r>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Photo - Horizontal">
    <p:spTree>
      <p:nvGrpSpPr>
        <p:cNvPr id="1" name=""/>
        <p:cNvGrpSpPr/>
        <p:nvPr/>
      </p:nvGrpSpPr>
      <p:grpSpPr>
        <a:xfrm>
          <a:off x="0" y="0"/>
          <a:ext cx="0" cy="0"/>
          <a:chOff x="0" y="0"/>
          <a:chExt cx="0" cy="0"/>
        </a:xfrm>
      </p:grpSpPr>
      <p:sp>
        <p:nvSpPr>
          <p:cNvPr id="18" name="Shape 18"/>
          <p:cNvSpPr/>
          <p:nvPr>
            <p:ph type="title"/>
          </p:nvPr>
        </p:nvSpPr>
        <p:spPr>
          <a:xfrm>
            <a:off x="927100" y="7366000"/>
            <a:ext cx="11150600" cy="1701800"/>
          </a:xfrm>
          <a:prstGeom prst="rect">
            <a:avLst/>
          </a:prstGeom>
        </p:spPr>
        <p:txBody>
          <a:bodyPr/>
          <a:lstStyle/>
          <a:p>
            <a:pPr lvl="0">
              <a:defRPr b="0" sz="1800">
                <a:solidFill>
                  <a:srgbClr val="000000"/>
                </a:solidFill>
              </a:defRPr>
            </a:pPr>
            <a:r>
              <a:rPr b="1" sz="8200">
                <a:solidFill>
                  <a:srgbClr val="F16448"/>
                </a:solidFill>
              </a:rPr>
              <a:t>Title Text</a:t>
            </a:r>
          </a:p>
        </p:txBody>
      </p:sp>
      <p:sp>
        <p:nvSpPr>
          <p:cNvPr id="19" name="Shape 19"/>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Photo - Vertical">
    <p:spTree>
      <p:nvGrpSpPr>
        <p:cNvPr id="1" name=""/>
        <p:cNvGrpSpPr/>
        <p:nvPr/>
      </p:nvGrpSpPr>
      <p:grpSpPr>
        <a:xfrm>
          <a:off x="0" y="0"/>
          <a:ext cx="0" cy="0"/>
          <a:chOff x="0" y="0"/>
          <a:chExt cx="0" cy="0"/>
        </a:xfrm>
      </p:grpSpPr>
      <p:sp>
        <p:nvSpPr>
          <p:cNvPr id="21" name="Shape 21"/>
          <p:cNvSpPr/>
          <p:nvPr>
            <p:ph type="title"/>
          </p:nvPr>
        </p:nvSpPr>
        <p:spPr>
          <a:xfrm>
            <a:off x="927100" y="1524000"/>
            <a:ext cx="6692900" cy="3302000"/>
          </a:xfrm>
          <a:prstGeom prst="rect">
            <a:avLst/>
          </a:prstGeom>
        </p:spPr>
        <p:txBody>
          <a:bodyPr lIns="0" tIns="0" rIns="0" bIns="0" anchor="b"/>
          <a:lstStyle>
            <a:lvl1pPr>
              <a:defRPr sz="6800"/>
            </a:lvl1pPr>
          </a:lstStyle>
          <a:p>
            <a:pPr lvl="0">
              <a:defRPr b="0" sz="1800">
                <a:solidFill>
                  <a:srgbClr val="000000"/>
                </a:solidFill>
              </a:defRPr>
            </a:pPr>
            <a:r>
              <a:rPr b="1" sz="6800">
                <a:solidFill>
                  <a:srgbClr val="F16448"/>
                </a:solidFill>
              </a:rPr>
              <a:t>Title Text</a:t>
            </a:r>
          </a:p>
        </p:txBody>
      </p:sp>
      <p:sp>
        <p:nvSpPr>
          <p:cNvPr id="22" name="Shape 22"/>
          <p:cNvSpPr/>
          <p:nvPr>
            <p:ph type="body" idx="1"/>
          </p:nvPr>
        </p:nvSpPr>
        <p:spPr>
          <a:xfrm>
            <a:off x="927100" y="4902200"/>
            <a:ext cx="6692900" cy="3302000"/>
          </a:xfrm>
          <a:prstGeom prst="rect">
            <a:avLst/>
          </a:prstGeom>
        </p:spPr>
        <p:txBody>
          <a:bodyPr lIns="0" tIns="0" rIns="0" bIns="0" anchor="t"/>
          <a:lstStyle>
            <a:lvl1pPr marL="0" indent="0" algn="ctr">
              <a:spcBef>
                <a:spcPts val="0"/>
              </a:spcBef>
              <a:buClrTx/>
              <a:buSzTx/>
              <a:buNone/>
              <a:defRPr sz="3200"/>
            </a:lvl1pPr>
            <a:lvl2pPr marL="0" indent="0" algn="ctr">
              <a:spcBef>
                <a:spcPts val="0"/>
              </a:spcBef>
              <a:buClrTx/>
              <a:buSzTx/>
              <a:buNone/>
              <a:defRPr sz="3200"/>
            </a:lvl2pPr>
            <a:lvl3pPr marL="0" indent="0" algn="ctr">
              <a:spcBef>
                <a:spcPts val="0"/>
              </a:spcBef>
              <a:buClrTx/>
              <a:buSzTx/>
              <a:buNone/>
              <a:defRPr sz="3200"/>
            </a:lvl3pPr>
            <a:lvl4pPr marL="0" indent="0" algn="ctr">
              <a:spcBef>
                <a:spcPts val="0"/>
              </a:spcBef>
              <a:buClrTx/>
              <a:buSzTx/>
              <a:buNone/>
              <a:defRPr sz="3200"/>
            </a:lvl4pPr>
            <a:lvl5pPr marL="0" indent="0" algn="ctr">
              <a:spcBef>
                <a:spcPts val="0"/>
              </a:spcBef>
              <a:buClrTx/>
              <a:buSzTx/>
              <a:buNone/>
              <a:defRPr sz="3200"/>
            </a:lvl5pPr>
          </a:lstStyle>
          <a:p>
            <a:pPr lvl="0">
              <a:defRPr sz="1800">
                <a:solidFill>
                  <a:srgbClr val="000000"/>
                </a:solidFill>
              </a:defRPr>
            </a:pPr>
            <a:r>
              <a:rPr sz="3200">
                <a:solidFill>
                  <a:srgbClr val="444444"/>
                </a:solidFill>
              </a:rPr>
              <a:t>Body Level One</a:t>
            </a:r>
            <a:endParaRPr sz="3200">
              <a:solidFill>
                <a:srgbClr val="444444"/>
              </a:solidFill>
            </a:endParaRPr>
          </a:p>
          <a:p>
            <a:pPr lvl="1">
              <a:defRPr sz="1800">
                <a:solidFill>
                  <a:srgbClr val="000000"/>
                </a:solidFill>
              </a:defRPr>
            </a:pPr>
            <a:r>
              <a:rPr sz="3200">
                <a:solidFill>
                  <a:srgbClr val="444444"/>
                </a:solidFill>
              </a:rPr>
              <a:t>Body Level Two</a:t>
            </a:r>
            <a:endParaRPr sz="3200">
              <a:solidFill>
                <a:srgbClr val="444444"/>
              </a:solidFill>
            </a:endParaRPr>
          </a:p>
          <a:p>
            <a:pPr lvl="2">
              <a:defRPr sz="1800">
                <a:solidFill>
                  <a:srgbClr val="000000"/>
                </a:solidFill>
              </a:defRPr>
            </a:pPr>
            <a:r>
              <a:rPr sz="3200">
                <a:solidFill>
                  <a:srgbClr val="444444"/>
                </a:solidFill>
              </a:rPr>
              <a:t>Body Level Three</a:t>
            </a:r>
            <a:endParaRPr sz="3200">
              <a:solidFill>
                <a:srgbClr val="444444"/>
              </a:solidFill>
            </a:endParaRPr>
          </a:p>
          <a:p>
            <a:pPr lvl="3">
              <a:defRPr sz="1800">
                <a:solidFill>
                  <a:srgbClr val="000000"/>
                </a:solidFill>
              </a:defRPr>
            </a:pPr>
            <a:r>
              <a:rPr sz="3200">
                <a:solidFill>
                  <a:srgbClr val="444444"/>
                </a:solidFill>
              </a:rPr>
              <a:t>Body Level Four</a:t>
            </a:r>
            <a:endParaRPr sz="3200">
              <a:solidFill>
                <a:srgbClr val="444444"/>
              </a:solidFill>
            </a:endParaRPr>
          </a:p>
          <a:p>
            <a:pPr lvl="4">
              <a:defRPr sz="1800">
                <a:solidFill>
                  <a:srgbClr val="000000"/>
                </a:solidFill>
              </a:defRPr>
            </a:pPr>
            <a:r>
              <a:rPr sz="3200">
                <a:solidFill>
                  <a:srgbClr val="444444"/>
                </a:solidFill>
              </a:rPr>
              <a:t>Body Level Five</a:t>
            </a:r>
          </a:p>
        </p:txBody>
      </p:sp>
      <p:sp>
        <p:nvSpPr>
          <p:cNvPr id="23" name="Shape 23"/>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25" name="Shape 25"/>
          <p:cNvSpPr/>
          <p:nvPr>
            <p:ph type="title"/>
          </p:nvPr>
        </p:nvSpPr>
        <p:spPr>
          <a:prstGeom prst="rect">
            <a:avLst/>
          </a:prstGeom>
        </p:spPr>
        <p:txBody>
          <a:bodyPr/>
          <a:lstStyle/>
          <a:p>
            <a:pPr lvl="0">
              <a:defRPr b="0" sz="1800">
                <a:solidFill>
                  <a:srgbClr val="000000"/>
                </a:solidFill>
              </a:defRPr>
            </a:pPr>
            <a:r>
              <a:rPr b="1" sz="8200">
                <a:solidFill>
                  <a:srgbClr val="F16448"/>
                </a:solidFill>
              </a:rPr>
              <a:t>Title Text</a:t>
            </a:r>
          </a:p>
        </p:txBody>
      </p:sp>
      <p:sp>
        <p:nvSpPr>
          <p:cNvPr id="26" name="Shape 26"/>
          <p:cNvSpPr/>
          <p:nvPr>
            <p:ph type="body" idx="1"/>
          </p:nvPr>
        </p:nvSpPr>
        <p:spPr>
          <a:prstGeom prst="rect">
            <a:avLst/>
          </a:prstGeom>
        </p:spPr>
        <p:txBody>
          <a:bodyPr/>
          <a:lstStyle/>
          <a:p>
            <a:pPr lvl="0">
              <a:defRPr sz="1800">
                <a:solidFill>
                  <a:srgbClr val="000000"/>
                </a:solidFill>
              </a:defRPr>
            </a:pPr>
            <a:r>
              <a:rPr sz="2800">
                <a:solidFill>
                  <a:srgbClr val="444444"/>
                </a:solidFill>
              </a:rPr>
              <a:t>Body Level One</a:t>
            </a:r>
            <a:endParaRPr sz="2800">
              <a:solidFill>
                <a:srgbClr val="444444"/>
              </a:solidFill>
            </a:endParaRPr>
          </a:p>
          <a:p>
            <a:pPr lvl="1">
              <a:defRPr sz="1800">
                <a:solidFill>
                  <a:srgbClr val="000000"/>
                </a:solidFill>
              </a:defRPr>
            </a:pPr>
            <a:r>
              <a:rPr sz="2800">
                <a:solidFill>
                  <a:srgbClr val="444444"/>
                </a:solidFill>
              </a:rPr>
              <a:t>Body Level Two</a:t>
            </a:r>
            <a:endParaRPr sz="2800">
              <a:solidFill>
                <a:srgbClr val="444444"/>
              </a:solidFill>
            </a:endParaRPr>
          </a:p>
          <a:p>
            <a:pPr lvl="2">
              <a:defRPr sz="1800">
                <a:solidFill>
                  <a:srgbClr val="000000"/>
                </a:solidFill>
              </a:defRPr>
            </a:pPr>
            <a:r>
              <a:rPr sz="2800">
                <a:solidFill>
                  <a:srgbClr val="444444"/>
                </a:solidFill>
              </a:rPr>
              <a:t>Body Level Three</a:t>
            </a:r>
            <a:endParaRPr sz="2800">
              <a:solidFill>
                <a:srgbClr val="444444"/>
              </a:solidFill>
            </a:endParaRPr>
          </a:p>
          <a:p>
            <a:pPr lvl="3">
              <a:defRPr sz="1800">
                <a:solidFill>
                  <a:srgbClr val="000000"/>
                </a:solidFill>
              </a:defRPr>
            </a:pPr>
            <a:r>
              <a:rPr sz="2800">
                <a:solidFill>
                  <a:srgbClr val="444444"/>
                </a:solidFill>
              </a:rPr>
              <a:t>Body Level Four</a:t>
            </a:r>
            <a:endParaRPr sz="2800">
              <a:solidFill>
                <a:srgbClr val="444444"/>
              </a:solidFill>
            </a:endParaRPr>
          </a:p>
          <a:p>
            <a:pPr lvl="4">
              <a:defRPr sz="1800">
                <a:solidFill>
                  <a:srgbClr val="000000"/>
                </a:solidFill>
              </a:defRPr>
            </a:pPr>
            <a:r>
              <a:rPr sz="2800">
                <a:solidFill>
                  <a:srgbClr val="444444"/>
                </a:solidFill>
              </a:rPr>
              <a:t>Body Level Five</a:t>
            </a:r>
          </a:p>
        </p:txBody>
      </p:sp>
      <p:sp>
        <p:nvSpPr>
          <p:cNvPr id="27" name="Shape 27"/>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0" showMasterPhAnim="1">
  <p:cSld name="Title, Bullets Left">
    <p:spTree>
      <p:nvGrpSpPr>
        <p:cNvPr id="1" name=""/>
        <p:cNvGrpSpPr/>
        <p:nvPr/>
      </p:nvGrpSpPr>
      <p:grpSpPr>
        <a:xfrm>
          <a:off x="0" y="0"/>
          <a:ext cx="0" cy="0"/>
          <a:chOff x="0" y="0"/>
          <a:chExt cx="0" cy="0"/>
        </a:xfrm>
      </p:grpSpPr>
      <p:sp>
        <p:nvSpPr>
          <p:cNvPr id="29" name="Shape 29"/>
          <p:cNvSpPr/>
          <p:nvPr>
            <p:ph type="title"/>
          </p:nvPr>
        </p:nvSpPr>
        <p:spPr>
          <a:prstGeom prst="rect">
            <a:avLst/>
          </a:prstGeom>
        </p:spPr>
        <p:txBody>
          <a:bodyPr/>
          <a:lstStyle/>
          <a:p>
            <a:pPr lvl="0">
              <a:defRPr b="0" sz="1800">
                <a:solidFill>
                  <a:srgbClr val="000000"/>
                </a:solidFill>
              </a:defRPr>
            </a:pPr>
            <a:r>
              <a:rPr b="1" sz="8200">
                <a:solidFill>
                  <a:srgbClr val="F16448"/>
                </a:solidFill>
              </a:rPr>
              <a:t>Title Text</a:t>
            </a:r>
          </a:p>
        </p:txBody>
      </p:sp>
      <p:sp>
        <p:nvSpPr>
          <p:cNvPr id="30" name="Shape 30"/>
          <p:cNvSpPr/>
          <p:nvPr>
            <p:ph type="body" idx="1"/>
          </p:nvPr>
        </p:nvSpPr>
        <p:spPr>
          <a:prstGeom prst="rect">
            <a:avLst/>
          </a:prstGeom>
        </p:spPr>
        <p:txBody>
          <a:bodyPr/>
          <a:lstStyle/>
          <a:p>
            <a:pPr lvl="0">
              <a:defRPr sz="1800">
                <a:solidFill>
                  <a:srgbClr val="000000"/>
                </a:solidFill>
              </a:defRPr>
            </a:pPr>
            <a:r>
              <a:rPr sz="2800">
                <a:solidFill>
                  <a:srgbClr val="444444"/>
                </a:solidFill>
              </a:rPr>
              <a:t>Body Level One</a:t>
            </a:r>
            <a:endParaRPr sz="2800">
              <a:solidFill>
                <a:srgbClr val="444444"/>
              </a:solidFill>
            </a:endParaRPr>
          </a:p>
          <a:p>
            <a:pPr lvl="1">
              <a:defRPr sz="1800">
                <a:solidFill>
                  <a:srgbClr val="000000"/>
                </a:solidFill>
              </a:defRPr>
            </a:pPr>
            <a:r>
              <a:rPr sz="2800">
                <a:solidFill>
                  <a:srgbClr val="444444"/>
                </a:solidFill>
              </a:rPr>
              <a:t>Body Level Two</a:t>
            </a:r>
            <a:endParaRPr sz="2800">
              <a:solidFill>
                <a:srgbClr val="444444"/>
              </a:solidFill>
            </a:endParaRPr>
          </a:p>
          <a:p>
            <a:pPr lvl="2">
              <a:defRPr sz="1800">
                <a:solidFill>
                  <a:srgbClr val="000000"/>
                </a:solidFill>
              </a:defRPr>
            </a:pPr>
            <a:r>
              <a:rPr sz="2800">
                <a:solidFill>
                  <a:srgbClr val="444444"/>
                </a:solidFill>
              </a:rPr>
              <a:t>Body Level Three</a:t>
            </a:r>
            <a:endParaRPr sz="2800">
              <a:solidFill>
                <a:srgbClr val="444444"/>
              </a:solidFill>
            </a:endParaRPr>
          </a:p>
          <a:p>
            <a:pPr lvl="3">
              <a:defRPr sz="1800">
                <a:solidFill>
                  <a:srgbClr val="000000"/>
                </a:solidFill>
              </a:defRPr>
            </a:pPr>
            <a:r>
              <a:rPr sz="2800">
                <a:solidFill>
                  <a:srgbClr val="444444"/>
                </a:solidFill>
              </a:rPr>
              <a:t>Body Level Four</a:t>
            </a:r>
            <a:endParaRPr sz="2800">
              <a:solidFill>
                <a:srgbClr val="444444"/>
              </a:solidFill>
            </a:endParaRPr>
          </a:p>
          <a:p>
            <a:pPr lvl="4">
              <a:defRPr sz="1800">
                <a:solidFill>
                  <a:srgbClr val="000000"/>
                </a:solidFill>
              </a:defRPr>
            </a:pPr>
            <a:r>
              <a:rPr sz="2800">
                <a:solidFill>
                  <a:srgbClr val="444444"/>
                </a:solidFill>
              </a:rPr>
              <a:t>Body Level Five</a:t>
            </a:r>
          </a:p>
        </p:txBody>
      </p:sp>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Shape 2"/>
          <p:cNvSpPr/>
          <p:nvPr>
            <p:ph type="title"/>
          </p:nvPr>
        </p:nvSpPr>
        <p:spPr>
          <a:xfrm>
            <a:off x="927100" y="254000"/>
            <a:ext cx="11150600" cy="24511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lvl="0">
              <a:defRPr b="0" sz="1800">
                <a:solidFill>
                  <a:srgbClr val="000000"/>
                </a:solidFill>
              </a:defRPr>
            </a:pPr>
            <a:r>
              <a:rPr b="1" sz="8200">
                <a:solidFill>
                  <a:srgbClr val="F16448"/>
                </a:solidFill>
              </a:rPr>
              <a:t>Title Text</a:t>
            </a:r>
          </a:p>
        </p:txBody>
      </p:sp>
      <p:sp>
        <p:nvSpPr>
          <p:cNvPr id="3" name="Shape 3"/>
          <p:cNvSpPr/>
          <p:nvPr>
            <p:ph type="body" idx="1"/>
          </p:nvPr>
        </p:nvSpPr>
        <p:spPr>
          <a:xfrm>
            <a:off x="927100" y="2768600"/>
            <a:ext cx="5448300" cy="6083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lvl="0">
              <a:defRPr sz="1800">
                <a:solidFill>
                  <a:srgbClr val="000000"/>
                </a:solidFill>
              </a:defRPr>
            </a:pPr>
            <a:r>
              <a:rPr sz="2800">
                <a:solidFill>
                  <a:srgbClr val="444444"/>
                </a:solidFill>
              </a:rPr>
              <a:t>Body Level One</a:t>
            </a:r>
            <a:endParaRPr sz="2800">
              <a:solidFill>
                <a:srgbClr val="444444"/>
              </a:solidFill>
            </a:endParaRPr>
          </a:p>
          <a:p>
            <a:pPr lvl="1">
              <a:defRPr sz="1800">
                <a:solidFill>
                  <a:srgbClr val="000000"/>
                </a:solidFill>
              </a:defRPr>
            </a:pPr>
            <a:r>
              <a:rPr sz="2800">
                <a:solidFill>
                  <a:srgbClr val="444444"/>
                </a:solidFill>
              </a:rPr>
              <a:t>Body Level Two</a:t>
            </a:r>
            <a:endParaRPr sz="2800">
              <a:solidFill>
                <a:srgbClr val="444444"/>
              </a:solidFill>
            </a:endParaRPr>
          </a:p>
          <a:p>
            <a:pPr lvl="2">
              <a:defRPr sz="1800">
                <a:solidFill>
                  <a:srgbClr val="000000"/>
                </a:solidFill>
              </a:defRPr>
            </a:pPr>
            <a:r>
              <a:rPr sz="2800">
                <a:solidFill>
                  <a:srgbClr val="444444"/>
                </a:solidFill>
              </a:rPr>
              <a:t>Body Level Three</a:t>
            </a:r>
            <a:endParaRPr sz="2800">
              <a:solidFill>
                <a:srgbClr val="444444"/>
              </a:solidFill>
            </a:endParaRPr>
          </a:p>
          <a:p>
            <a:pPr lvl="3">
              <a:defRPr sz="1800">
                <a:solidFill>
                  <a:srgbClr val="000000"/>
                </a:solidFill>
              </a:defRPr>
            </a:pPr>
            <a:r>
              <a:rPr sz="2800">
                <a:solidFill>
                  <a:srgbClr val="444444"/>
                </a:solidFill>
              </a:rPr>
              <a:t>Body Level Four</a:t>
            </a:r>
            <a:endParaRPr sz="2800">
              <a:solidFill>
                <a:srgbClr val="444444"/>
              </a:solidFill>
            </a:endParaRPr>
          </a:p>
          <a:p>
            <a:pPr lvl="4">
              <a:defRPr sz="1800">
                <a:solidFill>
                  <a:srgbClr val="000000"/>
                </a:solidFill>
              </a:defRPr>
            </a:pPr>
            <a:r>
              <a:rPr sz="2800">
                <a:solidFill>
                  <a:srgbClr val="444444"/>
                </a:solidFill>
              </a:rPr>
              <a:t>Body Level Five</a:t>
            </a:r>
          </a:p>
        </p:txBody>
      </p:sp>
      <p:sp>
        <p:nvSpPr>
          <p:cNvPr id="4" name="Shape 4"/>
          <p:cNvSpPr/>
          <p:nvPr>
            <p:ph type="sldNum" sz="quarter" idx="2"/>
          </p:nvPr>
        </p:nvSpPr>
        <p:spPr>
          <a:xfrm>
            <a:off x="6339416" y="9296400"/>
            <a:ext cx="317501" cy="342900"/>
          </a:xfrm>
          <a:prstGeom prst="rect">
            <a:avLst/>
          </a:prstGeom>
          <a:ln w="12700">
            <a:miter lim="400000"/>
          </a:ln>
        </p:spPr>
        <p:txBody>
          <a:bodyPr wrap="none" lIns="0" tIns="0" rIns="0" bIns="0">
            <a:spAutoFit/>
          </a:bodyPr>
          <a:lstStyle>
            <a:lvl1pPr>
              <a:defRPr sz="1600"/>
            </a:lvl1pPr>
          </a:lstStyle>
          <a:p>
            <a:pPr lvl="0"/>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transition spd="med" advClick="1"/>
  <p:txStyles>
    <p:titleStyle>
      <a:lvl1pPr algn="ctr" defTabSz="584200">
        <a:defRPr b="1" sz="8200">
          <a:solidFill>
            <a:srgbClr val="F16448"/>
          </a:solidFill>
          <a:latin typeface="+mn-lt"/>
          <a:ea typeface="+mn-ea"/>
          <a:cs typeface="+mn-cs"/>
          <a:sym typeface="Source Sans Pro Semibold"/>
        </a:defRPr>
      </a:lvl1pPr>
      <a:lvl2pPr indent="228600" algn="ctr" defTabSz="584200">
        <a:defRPr b="1" sz="8200">
          <a:solidFill>
            <a:srgbClr val="F16448"/>
          </a:solidFill>
          <a:latin typeface="+mn-lt"/>
          <a:ea typeface="+mn-ea"/>
          <a:cs typeface="+mn-cs"/>
          <a:sym typeface="Source Sans Pro Semibold"/>
        </a:defRPr>
      </a:lvl2pPr>
      <a:lvl3pPr indent="457200" algn="ctr" defTabSz="584200">
        <a:defRPr b="1" sz="8200">
          <a:solidFill>
            <a:srgbClr val="F16448"/>
          </a:solidFill>
          <a:latin typeface="+mn-lt"/>
          <a:ea typeface="+mn-ea"/>
          <a:cs typeface="+mn-cs"/>
          <a:sym typeface="Source Sans Pro Semibold"/>
        </a:defRPr>
      </a:lvl3pPr>
      <a:lvl4pPr indent="685800" algn="ctr" defTabSz="584200">
        <a:defRPr b="1" sz="8200">
          <a:solidFill>
            <a:srgbClr val="F16448"/>
          </a:solidFill>
          <a:latin typeface="+mn-lt"/>
          <a:ea typeface="+mn-ea"/>
          <a:cs typeface="+mn-cs"/>
          <a:sym typeface="Source Sans Pro Semibold"/>
        </a:defRPr>
      </a:lvl4pPr>
      <a:lvl5pPr indent="914400" algn="ctr" defTabSz="584200">
        <a:defRPr b="1" sz="8200">
          <a:solidFill>
            <a:srgbClr val="F16448"/>
          </a:solidFill>
          <a:latin typeface="+mn-lt"/>
          <a:ea typeface="+mn-ea"/>
          <a:cs typeface="+mn-cs"/>
          <a:sym typeface="Source Sans Pro Semibold"/>
        </a:defRPr>
      </a:lvl5pPr>
      <a:lvl6pPr indent="1143000" algn="ctr" defTabSz="584200">
        <a:defRPr b="1" sz="8200">
          <a:solidFill>
            <a:srgbClr val="F16448"/>
          </a:solidFill>
          <a:latin typeface="+mn-lt"/>
          <a:ea typeface="+mn-ea"/>
          <a:cs typeface="+mn-cs"/>
          <a:sym typeface="Source Sans Pro Semibold"/>
        </a:defRPr>
      </a:lvl6pPr>
      <a:lvl7pPr indent="1371600" algn="ctr" defTabSz="584200">
        <a:defRPr b="1" sz="8200">
          <a:solidFill>
            <a:srgbClr val="F16448"/>
          </a:solidFill>
          <a:latin typeface="+mn-lt"/>
          <a:ea typeface="+mn-ea"/>
          <a:cs typeface="+mn-cs"/>
          <a:sym typeface="Source Sans Pro Semibold"/>
        </a:defRPr>
      </a:lvl7pPr>
      <a:lvl8pPr indent="1600200" algn="ctr" defTabSz="584200">
        <a:defRPr b="1" sz="8200">
          <a:solidFill>
            <a:srgbClr val="F16448"/>
          </a:solidFill>
          <a:latin typeface="+mn-lt"/>
          <a:ea typeface="+mn-ea"/>
          <a:cs typeface="+mn-cs"/>
          <a:sym typeface="Source Sans Pro Semibold"/>
        </a:defRPr>
      </a:lvl8pPr>
      <a:lvl9pPr indent="1828800" algn="ctr" defTabSz="584200">
        <a:defRPr b="1" sz="8200">
          <a:solidFill>
            <a:srgbClr val="F16448"/>
          </a:solidFill>
          <a:latin typeface="+mn-lt"/>
          <a:ea typeface="+mn-ea"/>
          <a:cs typeface="+mn-cs"/>
          <a:sym typeface="Source Sans Pro Semibold"/>
        </a:defRPr>
      </a:lvl9pPr>
    </p:titleStyle>
    <p:bodyStyle>
      <a:lvl1pPr marL="1016000" indent="-698500" defTabSz="584200">
        <a:spcBef>
          <a:spcPts val="4900"/>
        </a:spcBef>
        <a:buClr>
          <a:srgbClr val="F16448"/>
        </a:buClr>
        <a:buSzPct val="171000"/>
        <a:buChar char="•"/>
        <a:defRPr sz="2800">
          <a:solidFill>
            <a:srgbClr val="444444"/>
          </a:solidFill>
          <a:latin typeface="Source Sans Pro"/>
          <a:ea typeface="Source Sans Pro"/>
          <a:cs typeface="Source Sans Pro"/>
          <a:sym typeface="Source Sans Pro"/>
        </a:defRPr>
      </a:lvl1pPr>
      <a:lvl2pPr marL="1460500" indent="-698500" defTabSz="584200">
        <a:spcBef>
          <a:spcPts val="4900"/>
        </a:spcBef>
        <a:buClr>
          <a:srgbClr val="F16448"/>
        </a:buClr>
        <a:buSzPct val="171000"/>
        <a:buChar char="•"/>
        <a:defRPr sz="2800">
          <a:solidFill>
            <a:srgbClr val="444444"/>
          </a:solidFill>
          <a:latin typeface="Source Sans Pro"/>
          <a:ea typeface="Source Sans Pro"/>
          <a:cs typeface="Source Sans Pro"/>
          <a:sym typeface="Source Sans Pro"/>
        </a:defRPr>
      </a:lvl2pPr>
      <a:lvl3pPr marL="1905000" indent="-698500" defTabSz="584200">
        <a:spcBef>
          <a:spcPts val="4900"/>
        </a:spcBef>
        <a:buClr>
          <a:srgbClr val="F16448"/>
        </a:buClr>
        <a:buSzPct val="171000"/>
        <a:buChar char="•"/>
        <a:defRPr sz="2800">
          <a:solidFill>
            <a:srgbClr val="444444"/>
          </a:solidFill>
          <a:latin typeface="Source Sans Pro"/>
          <a:ea typeface="Source Sans Pro"/>
          <a:cs typeface="Source Sans Pro"/>
          <a:sym typeface="Source Sans Pro"/>
        </a:defRPr>
      </a:lvl3pPr>
      <a:lvl4pPr marL="2349500" indent="-698500" defTabSz="584200">
        <a:spcBef>
          <a:spcPts val="4900"/>
        </a:spcBef>
        <a:buClr>
          <a:srgbClr val="F16448"/>
        </a:buClr>
        <a:buSzPct val="171000"/>
        <a:buChar char="•"/>
        <a:defRPr sz="2800">
          <a:solidFill>
            <a:srgbClr val="444444"/>
          </a:solidFill>
          <a:latin typeface="Source Sans Pro"/>
          <a:ea typeface="Source Sans Pro"/>
          <a:cs typeface="Source Sans Pro"/>
          <a:sym typeface="Source Sans Pro"/>
        </a:defRPr>
      </a:lvl4pPr>
      <a:lvl5pPr marL="2794000" indent="-698500" defTabSz="584200">
        <a:spcBef>
          <a:spcPts val="4900"/>
        </a:spcBef>
        <a:buClr>
          <a:srgbClr val="F16448"/>
        </a:buClr>
        <a:buSzPct val="171000"/>
        <a:buChar char="•"/>
        <a:defRPr sz="2800">
          <a:solidFill>
            <a:srgbClr val="444444"/>
          </a:solidFill>
          <a:latin typeface="Source Sans Pro"/>
          <a:ea typeface="Source Sans Pro"/>
          <a:cs typeface="Source Sans Pro"/>
          <a:sym typeface="Source Sans Pro"/>
        </a:defRPr>
      </a:lvl5pPr>
      <a:lvl6pPr marL="3149600" indent="-698500" defTabSz="584200">
        <a:spcBef>
          <a:spcPts val="4900"/>
        </a:spcBef>
        <a:buClr>
          <a:srgbClr val="F16448"/>
        </a:buClr>
        <a:buSzPct val="171000"/>
        <a:buChar char="•"/>
        <a:defRPr sz="2800">
          <a:solidFill>
            <a:srgbClr val="444444"/>
          </a:solidFill>
          <a:latin typeface="Source Sans Pro"/>
          <a:ea typeface="Source Sans Pro"/>
          <a:cs typeface="Source Sans Pro"/>
          <a:sym typeface="Source Sans Pro"/>
        </a:defRPr>
      </a:lvl6pPr>
      <a:lvl7pPr marL="3505200" indent="-698500" defTabSz="584200">
        <a:spcBef>
          <a:spcPts val="4900"/>
        </a:spcBef>
        <a:buClr>
          <a:srgbClr val="F16448"/>
        </a:buClr>
        <a:buSzPct val="171000"/>
        <a:buChar char="•"/>
        <a:defRPr sz="2800">
          <a:solidFill>
            <a:srgbClr val="444444"/>
          </a:solidFill>
          <a:latin typeface="Source Sans Pro"/>
          <a:ea typeface="Source Sans Pro"/>
          <a:cs typeface="Source Sans Pro"/>
          <a:sym typeface="Source Sans Pro"/>
        </a:defRPr>
      </a:lvl7pPr>
      <a:lvl8pPr marL="3860800" indent="-698500" defTabSz="584200">
        <a:spcBef>
          <a:spcPts val="4900"/>
        </a:spcBef>
        <a:buClr>
          <a:srgbClr val="F16448"/>
        </a:buClr>
        <a:buSzPct val="171000"/>
        <a:buChar char="•"/>
        <a:defRPr sz="2800">
          <a:solidFill>
            <a:srgbClr val="444444"/>
          </a:solidFill>
          <a:latin typeface="Source Sans Pro"/>
          <a:ea typeface="Source Sans Pro"/>
          <a:cs typeface="Source Sans Pro"/>
          <a:sym typeface="Source Sans Pro"/>
        </a:defRPr>
      </a:lvl8pPr>
      <a:lvl9pPr marL="4216400" indent="-698500" defTabSz="584200">
        <a:spcBef>
          <a:spcPts val="4900"/>
        </a:spcBef>
        <a:buClr>
          <a:srgbClr val="F16448"/>
        </a:buClr>
        <a:buSzPct val="171000"/>
        <a:buChar char="•"/>
        <a:defRPr sz="2800">
          <a:solidFill>
            <a:srgbClr val="444444"/>
          </a:solidFill>
          <a:latin typeface="Source Sans Pro"/>
          <a:ea typeface="Source Sans Pro"/>
          <a:cs typeface="Source Sans Pro"/>
          <a:sym typeface="Source Sans Pro"/>
        </a:defRPr>
      </a:lvl9pPr>
    </p:bodyStyle>
    <p:otherStyle>
      <a:lvl1pPr algn="ctr" defTabSz="584200">
        <a:defRPr sz="1600">
          <a:solidFill>
            <a:schemeClr val="tx1"/>
          </a:solidFill>
          <a:latin typeface="+mn-lt"/>
          <a:ea typeface="+mn-ea"/>
          <a:cs typeface="+mn-cs"/>
          <a:sym typeface="Gill Sans"/>
        </a:defRPr>
      </a:lvl1pPr>
      <a:lvl2pPr indent="228600" algn="ctr" defTabSz="584200">
        <a:defRPr sz="1600">
          <a:solidFill>
            <a:schemeClr val="tx1"/>
          </a:solidFill>
          <a:latin typeface="+mn-lt"/>
          <a:ea typeface="+mn-ea"/>
          <a:cs typeface="+mn-cs"/>
          <a:sym typeface="Gill Sans"/>
        </a:defRPr>
      </a:lvl2pPr>
      <a:lvl3pPr indent="457200" algn="ctr" defTabSz="584200">
        <a:defRPr sz="1600">
          <a:solidFill>
            <a:schemeClr val="tx1"/>
          </a:solidFill>
          <a:latin typeface="+mn-lt"/>
          <a:ea typeface="+mn-ea"/>
          <a:cs typeface="+mn-cs"/>
          <a:sym typeface="Gill Sans"/>
        </a:defRPr>
      </a:lvl3pPr>
      <a:lvl4pPr indent="685800" algn="ctr" defTabSz="584200">
        <a:defRPr sz="1600">
          <a:solidFill>
            <a:schemeClr val="tx1"/>
          </a:solidFill>
          <a:latin typeface="+mn-lt"/>
          <a:ea typeface="+mn-ea"/>
          <a:cs typeface="+mn-cs"/>
          <a:sym typeface="Gill Sans"/>
        </a:defRPr>
      </a:lvl4pPr>
      <a:lvl5pPr indent="914400" algn="ctr" defTabSz="584200">
        <a:defRPr sz="1600">
          <a:solidFill>
            <a:schemeClr val="tx1"/>
          </a:solidFill>
          <a:latin typeface="+mn-lt"/>
          <a:ea typeface="+mn-ea"/>
          <a:cs typeface="+mn-cs"/>
          <a:sym typeface="Gill Sans"/>
        </a:defRPr>
      </a:lvl5pPr>
      <a:lvl6pPr indent="1143000" algn="ctr" defTabSz="584200">
        <a:defRPr sz="1600">
          <a:solidFill>
            <a:schemeClr val="tx1"/>
          </a:solidFill>
          <a:latin typeface="+mn-lt"/>
          <a:ea typeface="+mn-ea"/>
          <a:cs typeface="+mn-cs"/>
          <a:sym typeface="Gill Sans"/>
        </a:defRPr>
      </a:lvl6pPr>
      <a:lvl7pPr indent="1371600" algn="ctr" defTabSz="584200">
        <a:defRPr sz="1600">
          <a:solidFill>
            <a:schemeClr val="tx1"/>
          </a:solidFill>
          <a:latin typeface="+mn-lt"/>
          <a:ea typeface="+mn-ea"/>
          <a:cs typeface="+mn-cs"/>
          <a:sym typeface="Gill Sans"/>
        </a:defRPr>
      </a:lvl7pPr>
      <a:lvl8pPr indent="1600200" algn="ctr" defTabSz="584200">
        <a:defRPr sz="1600">
          <a:solidFill>
            <a:schemeClr val="tx1"/>
          </a:solidFill>
          <a:latin typeface="+mn-lt"/>
          <a:ea typeface="+mn-ea"/>
          <a:cs typeface="+mn-cs"/>
          <a:sym typeface="Gill Sans"/>
        </a:defRPr>
      </a:lvl8pPr>
      <a:lvl9pPr indent="1828800" algn="ctr" defTabSz="584200">
        <a:defRPr sz="1600">
          <a:solidFill>
            <a:schemeClr val="tx1"/>
          </a:solidFill>
          <a:latin typeface="+mn-lt"/>
          <a:ea typeface="+mn-ea"/>
          <a:cs typeface="+mn-cs"/>
          <a:sym typeface="Gill San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hyperlink" Target="http://www.dataists.com/2010/09/the-data-science-venn-diagram/" TargetMode="Externa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5.jpeg"/><Relationship Id="rId4" Type="http://schemas.openxmlformats.org/officeDocument/2006/relationships/image" Target="../media/image2.png"/><Relationship Id="rId5" Type="http://schemas.openxmlformats.org/officeDocument/2006/relationships/image" Target="../media/image6.jpeg"/><Relationship Id="rId6" Type="http://schemas.openxmlformats.org/officeDocument/2006/relationships/image" Target="../media/image7.jpe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21.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21.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22.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22.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23.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image" Target="../media/image24.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 Id="rId3" Type="http://schemas.openxmlformats.org/officeDocument/2006/relationships/image" Target="../media/image29.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 Id="rId3" Type="http://schemas.openxmlformats.org/officeDocument/2006/relationships/image" Target="../media/image36.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 Id="rId3" Type="http://schemas.openxmlformats.org/officeDocument/2006/relationships/image" Target="../media/image37.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 Id="rId3" Type="http://schemas.openxmlformats.org/officeDocument/2006/relationships/image" Target="../media/image37.pn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 Id="rId3" Type="http://schemas.openxmlformats.org/officeDocument/2006/relationships/image" Target="../media/image37.pn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 Id="rId3" Type="http://schemas.openxmlformats.org/officeDocument/2006/relationships/image" Target="../media/image37.png"/></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 Id="rId3" Type="http://schemas.openxmlformats.org/officeDocument/2006/relationships/image" Target="../media/image38.png"/></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 Id="rId3" Type="http://schemas.openxmlformats.org/officeDocument/2006/relationships/image" Target="../media/image38.png"/></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 Id="rId3" Type="http://schemas.openxmlformats.org/officeDocument/2006/relationships/image" Target="../media/image38.png"/></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6.xml"/><Relationship Id="rId3" Type="http://schemas.openxmlformats.org/officeDocument/2006/relationships/image" Target="../media/image38.png"/></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7.xml"/><Relationship Id="rId3" Type="http://schemas.openxmlformats.org/officeDocument/2006/relationships/image" Target="../media/image38.png"/></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8.xml"/><Relationship Id="rId3" Type="http://schemas.openxmlformats.org/officeDocument/2006/relationships/image" Target="../media/image38.png"/></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9.xml"/><Relationship Id="rId3" Type="http://schemas.openxmlformats.org/officeDocument/2006/relationships/image" Target="../media/image37.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0.xml"/><Relationship Id="rId3" Type="http://schemas.openxmlformats.org/officeDocument/2006/relationships/image" Target="../media/image39.png"/></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1.xml"/><Relationship Id="rId3" Type="http://schemas.openxmlformats.org/officeDocument/2006/relationships/image" Target="../media/image37.png"/></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2.xml"/><Relationship Id="rId3" Type="http://schemas.openxmlformats.org/officeDocument/2006/relationships/image" Target="../media/image40.png"/></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3.xml"/><Relationship Id="rId3" Type="http://schemas.openxmlformats.org/officeDocument/2006/relationships/image" Target="../media/image40.png"/></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4.xml"/><Relationship Id="rId3" Type="http://schemas.openxmlformats.org/officeDocument/2006/relationships/image" Target="../media/image41.png"/></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5.xml"/><Relationship Id="rId3" Type="http://schemas.openxmlformats.org/officeDocument/2006/relationships/image" Target="../media/image42.png"/><Relationship Id="rId4" Type="http://schemas.openxmlformats.org/officeDocument/2006/relationships/image" Target="../media/image43.png"/></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6.xml"/><Relationship Id="rId3" Type="http://schemas.openxmlformats.org/officeDocument/2006/relationships/image" Target="../media/image42.png"/><Relationship Id="rId4" Type="http://schemas.openxmlformats.org/officeDocument/2006/relationships/image" Target="../media/image43.png"/></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7.xml"/><Relationship Id="rId3" Type="http://schemas.openxmlformats.org/officeDocument/2006/relationships/image" Target="../media/image44.png"/></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8.xml"/></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9.xml"/><Relationship Id="rId3" Type="http://schemas.openxmlformats.org/officeDocument/2006/relationships/image" Target="../media/image45.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0.xml"/><Relationship Id="rId3" Type="http://schemas.openxmlformats.org/officeDocument/2006/relationships/image" Target="../media/image46.png"/></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1.xml"/><Relationship Id="rId3" Type="http://schemas.openxmlformats.org/officeDocument/2006/relationships/image" Target="../media/image46.png"/></Relationships>

</file>

<file path=ppt/slides/_rels/slide72.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2.xml"/><Relationship Id="rId3" Type="http://schemas.openxmlformats.org/officeDocument/2006/relationships/image" Target="../media/image47.png"/><Relationship Id="rId4" Type="http://schemas.openxmlformats.org/officeDocument/2006/relationships/image" Target="../media/image48.png"/></Relationships>

</file>

<file path=ppt/slides/_rels/slide73.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3.xml"/><Relationship Id="rId3" Type="http://schemas.openxmlformats.org/officeDocument/2006/relationships/image" Target="../media/image47.png"/><Relationship Id="rId4" Type="http://schemas.openxmlformats.org/officeDocument/2006/relationships/image" Target="../media/image48.png"/></Relationships>

</file>

<file path=ppt/slides/_rels/slide74.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4.xml"/><Relationship Id="rId3" Type="http://schemas.openxmlformats.org/officeDocument/2006/relationships/image" Target="../media/image47.png"/><Relationship Id="rId4" Type="http://schemas.openxmlformats.org/officeDocument/2006/relationships/image" Target="../media/image48.png"/></Relationships>

</file>

<file path=ppt/slides/_rels/slide75.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5.xml"/><Relationship Id="rId3" Type="http://schemas.openxmlformats.org/officeDocument/2006/relationships/image" Target="../media/image49.png"/></Relationships>

</file>

<file path=ppt/slides/_rels/slide76.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6.xml"/><Relationship Id="rId3" Type="http://schemas.openxmlformats.org/officeDocument/2006/relationships/image" Target="../media/image49.png"/></Relationships>

</file>

<file path=ppt/slides/_rels/slide77.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7.xml"/><Relationship Id="rId3" Type="http://schemas.openxmlformats.org/officeDocument/2006/relationships/image" Target="../media/image50.png"/></Relationships>

</file>

<file path=ppt/slides/_rels/slide78.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8.xml"/><Relationship Id="rId3" Type="http://schemas.openxmlformats.org/officeDocument/2006/relationships/image" Target="../media/image51.png"/></Relationships>

</file>

<file path=ppt/slides/_rels/slide79.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9.xml"/><Relationship Id="rId3" Type="http://schemas.openxmlformats.org/officeDocument/2006/relationships/image" Target="../media/image51.png"/><Relationship Id="rId4" Type="http://schemas.openxmlformats.org/officeDocument/2006/relationships/image" Target="../media/image52.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80.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0.xml"/><Relationship Id="rId3" Type="http://schemas.openxmlformats.org/officeDocument/2006/relationships/image" Target="../media/image51.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png"/><Relationship Id="rId9" Type="http://schemas.openxmlformats.org/officeDocument/2006/relationships/image" Target="../media/image58.png"/><Relationship Id="rId10" Type="http://schemas.openxmlformats.org/officeDocument/2006/relationships/image" Target="../media/image59.png"/><Relationship Id="rId11" Type="http://schemas.openxmlformats.org/officeDocument/2006/relationships/image" Target="../media/image60.png"/><Relationship Id="rId12" Type="http://schemas.openxmlformats.org/officeDocument/2006/relationships/image" Target="../media/image61.png"/><Relationship Id="rId13" Type="http://schemas.openxmlformats.org/officeDocument/2006/relationships/image" Target="../media/image62.png"/><Relationship Id="rId14" Type="http://schemas.openxmlformats.org/officeDocument/2006/relationships/image" Target="../media/image63.png"/><Relationship Id="rId15" Type="http://schemas.openxmlformats.org/officeDocument/2006/relationships/image" Target="../media/image64.png"/><Relationship Id="rId16" Type="http://schemas.openxmlformats.org/officeDocument/2006/relationships/image" Target="../media/image65.png"/><Relationship Id="rId17" Type="http://schemas.openxmlformats.org/officeDocument/2006/relationships/image" Target="../media/image66.png"/><Relationship Id="rId18" Type="http://schemas.openxmlformats.org/officeDocument/2006/relationships/image" Target="../media/image67.png"/><Relationship Id="rId19" Type="http://schemas.openxmlformats.org/officeDocument/2006/relationships/image" Target="../media/image68.png"/></Relationships>

</file>

<file path=ppt/slides/_rels/slide81.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1.xml"/><Relationship Id="rId3" Type="http://schemas.openxmlformats.org/officeDocument/2006/relationships/image" Target="../media/image51.png"/></Relationships>

</file>

<file path=ppt/slides/_rels/slide82.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2.xml"/><Relationship Id="rId3" Type="http://schemas.openxmlformats.org/officeDocument/2006/relationships/image" Target="../media/image51.png"/></Relationships>

</file>

<file path=ppt/slides/_rels/slide83.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3.xml"/><Relationship Id="rId3" Type="http://schemas.openxmlformats.org/officeDocument/2006/relationships/image" Target="../media/image40.png"/></Relationships>

</file>

<file path=ppt/slides/_rels/slide84.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4.xml"/><Relationship Id="rId3" Type="http://schemas.openxmlformats.org/officeDocument/2006/relationships/image" Target="../media/image69.png"/></Relationships>

</file>

<file path=ppt/slides/_rels/slide85.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5.xml"/><Relationship Id="rId3" Type="http://schemas.openxmlformats.org/officeDocument/2006/relationships/hyperlink" Target="https://twitter.com/beckerfuffle" TargetMode="External"/><Relationship Id="rId4" Type="http://schemas.openxmlformats.org/officeDocument/2006/relationships/hyperlink" Target="http://beckerfuffle.com" TargetMode="External"/><Relationship Id="rId5" Type="http://schemas.openxmlformats.org/officeDocument/2006/relationships/hyperlink" Target="https://github.com/mdbecker" TargetMode="External"/><Relationship Id="rId6" Type="http://schemas.openxmlformats.org/officeDocument/2006/relationships/image" Target="../media/image70.png"/><Relationship Id="rId7" Type="http://schemas.openxmlformats.org/officeDocument/2006/relationships/image" Target="../media/image71.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 name="Shape 38"/>
          <p:cNvSpPr/>
          <p:nvPr>
            <p:ph type="title"/>
          </p:nvPr>
        </p:nvSpPr>
        <p:spPr>
          <a:prstGeom prst="rect">
            <a:avLst/>
          </a:prstGeom>
        </p:spPr>
        <p:txBody>
          <a:bodyPr/>
          <a:lstStyle/>
          <a:p>
            <a:pPr lvl="0">
              <a:defRPr b="0" sz="1800">
                <a:solidFill>
                  <a:srgbClr val="000000"/>
                </a:solidFill>
              </a:defRPr>
            </a:pPr>
            <a:r>
              <a:rPr b="1" sz="8200">
                <a:solidFill>
                  <a:srgbClr val="D6D6D6"/>
                </a:solidFill>
              </a:rPr>
              <a:t>Data Science:</a:t>
            </a:r>
            <a:br>
              <a:rPr b="1" sz="8200">
                <a:solidFill>
                  <a:srgbClr val="D6D6D6"/>
                </a:solidFill>
              </a:rPr>
            </a:br>
            <a:r>
              <a:rPr b="1" sz="8200">
                <a:solidFill>
                  <a:srgbClr val="D6D6D6"/>
                </a:solidFill>
              </a:rPr>
              <a:t>It’s Easy as Py!</a:t>
            </a:r>
          </a:p>
        </p:txBody>
      </p:sp>
      <p:sp>
        <p:nvSpPr>
          <p:cNvPr id="39" name="Shape 39"/>
          <p:cNvSpPr/>
          <p:nvPr/>
        </p:nvSpPr>
        <p:spPr>
          <a:xfrm>
            <a:off x="3225751" y="6197600"/>
            <a:ext cx="6554724" cy="1371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000">
                <a:latin typeface="+mn-lt"/>
                <a:ea typeface="+mn-ea"/>
                <a:cs typeface="+mn-cs"/>
                <a:sym typeface="Source Sans Pro Semibold"/>
              </a:defRPr>
            </a:lvl1pPr>
          </a:lstStyle>
          <a:p>
            <a:pPr lvl="0">
              <a:defRPr b="0" sz="1800"/>
            </a:pPr>
            <a:r>
              <a:rPr b="1" sz="4000"/>
              <a:t>Michael Becker</a:t>
            </a:r>
          </a:p>
        </p:txBody>
      </p:sp>
      <p:sp>
        <p:nvSpPr>
          <p:cNvPr id="40" name="Shape 40"/>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lvl1pPr>
          </a:lstStyle>
          <a:p>
            <a:pPr lvl="0">
              <a:defRPr sz="1800"/>
            </a:pPr>
            <a:r>
              <a:rPr sz="3600"/>
              <a:t>#PyDataNYC</a:t>
            </a:r>
          </a:p>
        </p:txBody>
      </p:sp>
      <p:sp>
        <p:nvSpPr>
          <p:cNvPr id="41" name="Shape 41"/>
          <p:cNvSpPr/>
          <p:nvPr/>
        </p:nvSpPr>
        <p:spPr>
          <a:xfrm>
            <a:off x="-3051" y="9112250"/>
            <a:ext cx="3317819"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lvl1pPr>
          </a:lstStyle>
          <a:p>
            <a:pPr lvl="0">
              <a:defRPr sz="1800"/>
            </a:pPr>
            <a:r>
              <a:rPr sz="3600"/>
              <a:t>@beckerfuffle</a:t>
            </a:r>
          </a:p>
        </p:txBody>
      </p:sp>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6" name="Shape 106"/>
          <p:cNvSpPr/>
          <p:nvPr>
            <p:ph type="title"/>
          </p:nvPr>
        </p:nvSpPr>
        <p:spPr>
          <a:prstGeom prst="rect">
            <a:avLst/>
          </a:prstGeom>
        </p:spPr>
        <p:txBody>
          <a:bodyPr/>
          <a:lstStyle/>
          <a:p>
            <a:pPr lvl="0">
              <a:defRPr b="0" sz="1800">
                <a:solidFill>
                  <a:srgbClr val="000000"/>
                </a:solidFill>
              </a:defRPr>
            </a:pPr>
            <a:r>
              <a:rPr b="1" sz="8200">
                <a:solidFill>
                  <a:srgbClr val="F16448"/>
                </a:solidFill>
              </a:rPr>
              <a:t>What is Data Science?</a:t>
            </a:r>
          </a:p>
        </p:txBody>
      </p:sp>
      <p:sp>
        <p:nvSpPr>
          <p:cNvPr id="107" name="Shape 107"/>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108" name="data-science-1000x1024.png"/>
          <p:cNvPicPr/>
          <p:nvPr/>
        </p:nvPicPr>
        <p:blipFill>
          <a:blip r:embed="rId3">
            <a:extLst/>
          </a:blip>
          <a:stretch>
            <a:fillRect/>
          </a:stretch>
        </p:blipFill>
        <p:spPr>
          <a:xfrm>
            <a:off x="3129248" y="1969096"/>
            <a:ext cx="6746304" cy="6908215"/>
          </a:xfrm>
          <a:prstGeom prst="rect">
            <a:avLst/>
          </a:prstGeom>
          <a:ln w="12700">
            <a:miter lim="400000"/>
          </a:ln>
        </p:spPr>
      </p:pic>
      <p:sp>
        <p:nvSpPr>
          <p:cNvPr id="109" name="Shape 109"/>
          <p:cNvSpPr/>
          <p:nvPr/>
        </p:nvSpPr>
        <p:spPr>
          <a:xfrm>
            <a:off x="123849" y="8257101"/>
            <a:ext cx="12757102" cy="660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4" invalidUrl="" action="" tgtFrame="" tooltip="" history="1" highlightClick="0" endSnd="0"/>
              </a:defRPr>
            </a:lvl1pPr>
          </a:lstStyle>
          <a:p>
            <a:pPr lvl="0">
              <a:defRPr sz="1800" u="none"/>
            </a:pPr>
            <a:r>
              <a:rPr sz="3800" u="sng">
                <a:hlinkClick r:id="rId4" invalidUrl="" action="" tgtFrame="" tooltip="" history="1" highlightClick="0" endSnd="0"/>
              </a:rPr>
              <a:t>http://www.dataists.com/2010/09/the-data-science-venn-diagram/</a:t>
            </a:r>
          </a:p>
        </p:txBody>
      </p:sp>
      <p:sp>
        <p:nvSpPr>
          <p:cNvPr id="110" name="Shape 110"/>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4" name="Shape 11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lvl="0">
              <a:defRPr sz="1800"/>
            </a:pPr>
            <a:fld id="{86CB4B4D-7CA3-9044-876B-883B54F8677D}" type="slidenum">
              <a:rPr sz="1600"/>
            </a:fld>
          </a:p>
        </p:txBody>
      </p:sp>
      <p:pic>
        <p:nvPicPr>
          <p:cNvPr id="115" name="pasted-image.png"/>
          <p:cNvPicPr/>
          <p:nvPr/>
        </p:nvPicPr>
        <p:blipFill>
          <a:blip r:embed="rId3">
            <a:extLst/>
          </a:blip>
          <a:stretch>
            <a:fillRect/>
          </a:stretch>
        </p:blipFill>
        <p:spPr>
          <a:xfrm>
            <a:off x="0" y="0"/>
            <a:ext cx="13004800" cy="9753600"/>
          </a:xfrm>
          <a:prstGeom prst="rect">
            <a:avLst/>
          </a:prstGeom>
          <a:ln w="12700">
            <a:miter lim="400000"/>
          </a:ln>
        </p:spPr>
      </p:pic>
      <p:sp>
        <p:nvSpPr>
          <p:cNvPr id="116" name="Shape 116"/>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
        <p:nvSpPr>
          <p:cNvPr id="117" name="Shape 117"/>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Tree>
  </p:cSld>
  <p:clrMapOvr>
    <a:masterClrMapping/>
  </p:clrMapOvr>
  <p:transition spd="fast"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1" name="Shape 121"/>
          <p:cNvSpPr/>
          <p:nvPr>
            <p:ph type="title"/>
          </p:nvPr>
        </p:nvSpPr>
        <p:spPr>
          <a:prstGeom prst="rect">
            <a:avLst/>
          </a:prstGeom>
        </p:spPr>
        <p:txBody>
          <a:bodyPr/>
          <a:lstStyle/>
          <a:p>
            <a:pPr lvl="0">
              <a:defRPr b="0" sz="1800">
                <a:solidFill>
                  <a:srgbClr val="000000"/>
                </a:solidFill>
              </a:defRPr>
            </a:pPr>
            <a:r>
              <a:rPr b="1" sz="8200">
                <a:solidFill>
                  <a:srgbClr val="F16448"/>
                </a:solidFill>
              </a:rPr>
              <a:t>OSEMN!</a:t>
            </a:r>
          </a:p>
        </p:txBody>
      </p:sp>
      <p:sp>
        <p:nvSpPr>
          <p:cNvPr id="122" name="Shape 122"/>
          <p:cNvSpPr/>
          <p:nvPr>
            <p:ph type="body" idx="1"/>
          </p:nvPr>
        </p:nvSpPr>
        <p:spPr>
          <a:xfrm>
            <a:off x="927100" y="2768600"/>
            <a:ext cx="11722100" cy="6083300"/>
          </a:xfrm>
          <a:prstGeom prst="rect">
            <a:avLst/>
          </a:prstGeom>
        </p:spPr>
        <p:txBody>
          <a:bodyPr lIns="0" tIns="0" rIns="0" bIns="0" anchor="t"/>
          <a:lstStyle/>
          <a:p>
            <a:pPr lvl="0" marL="457200" indent="-419100">
              <a:lnSpc>
                <a:spcPct val="30000"/>
              </a:lnSpc>
              <a:buSzPct val="125000"/>
              <a:defRPr sz="1800">
                <a:solidFill>
                  <a:srgbClr val="000000"/>
                </a:solidFill>
              </a:defRPr>
            </a:pPr>
            <a:r>
              <a:rPr b="1" sz="4500">
                <a:solidFill>
                  <a:srgbClr val="444444"/>
                </a:solidFill>
              </a:rPr>
              <a:t>O</a:t>
            </a:r>
            <a:r>
              <a:rPr sz="4500">
                <a:solidFill>
                  <a:srgbClr val="444444"/>
                </a:solidFill>
              </a:rPr>
              <a:t>btain</a:t>
            </a:r>
          </a:p>
        </p:txBody>
      </p:sp>
      <p:sp>
        <p:nvSpPr>
          <p:cNvPr id="123" name="Shape 123"/>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124" name="Shape 124"/>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8" name="Shape 128"/>
          <p:cNvSpPr/>
          <p:nvPr>
            <p:ph type="title"/>
          </p:nvPr>
        </p:nvSpPr>
        <p:spPr>
          <a:prstGeom prst="rect">
            <a:avLst/>
          </a:prstGeom>
        </p:spPr>
        <p:txBody>
          <a:bodyPr/>
          <a:lstStyle/>
          <a:p>
            <a:pPr lvl="0">
              <a:defRPr b="0" sz="1800">
                <a:solidFill>
                  <a:srgbClr val="000000"/>
                </a:solidFill>
              </a:defRPr>
            </a:pPr>
            <a:r>
              <a:rPr b="1" sz="8200">
                <a:solidFill>
                  <a:srgbClr val="F16448"/>
                </a:solidFill>
              </a:rPr>
              <a:t>OSEMN!</a:t>
            </a:r>
          </a:p>
        </p:txBody>
      </p:sp>
      <p:sp>
        <p:nvSpPr>
          <p:cNvPr id="129" name="Shape 129"/>
          <p:cNvSpPr/>
          <p:nvPr>
            <p:ph type="body" idx="1"/>
          </p:nvPr>
        </p:nvSpPr>
        <p:spPr>
          <a:xfrm>
            <a:off x="927100" y="2768600"/>
            <a:ext cx="11722100" cy="6083300"/>
          </a:xfrm>
          <a:prstGeom prst="rect">
            <a:avLst/>
          </a:prstGeom>
        </p:spPr>
        <p:txBody>
          <a:bodyPr lIns="0" tIns="0" rIns="0" bIns="0" anchor="t"/>
          <a:lstStyle/>
          <a:p>
            <a:pPr lvl="0" marL="457200" indent="-419100">
              <a:lnSpc>
                <a:spcPct val="30000"/>
              </a:lnSpc>
              <a:buSzPct val="125000"/>
              <a:defRPr sz="1800">
                <a:solidFill>
                  <a:srgbClr val="000000"/>
                </a:solidFill>
              </a:defRPr>
            </a:pPr>
            <a:r>
              <a:rPr b="1" sz="4500">
                <a:solidFill>
                  <a:srgbClr val="444444"/>
                </a:solidFill>
              </a:rPr>
              <a:t>O</a:t>
            </a:r>
            <a:r>
              <a:rPr sz="4500">
                <a:solidFill>
                  <a:srgbClr val="444444"/>
                </a:solidFill>
              </a:rPr>
              <a:t>btain</a:t>
            </a:r>
            <a:endParaRPr sz="4500">
              <a:solidFill>
                <a:srgbClr val="444444"/>
              </a:solidFill>
            </a:endParaRPr>
          </a:p>
          <a:p>
            <a:pPr lvl="0" marL="457200" indent="-419100">
              <a:lnSpc>
                <a:spcPct val="30000"/>
              </a:lnSpc>
              <a:buSzPct val="125000"/>
              <a:defRPr sz="1800">
                <a:solidFill>
                  <a:srgbClr val="000000"/>
                </a:solidFill>
              </a:defRPr>
            </a:pPr>
            <a:r>
              <a:rPr b="1" sz="4500">
                <a:solidFill>
                  <a:srgbClr val="444444"/>
                </a:solidFill>
              </a:rPr>
              <a:t>S</a:t>
            </a:r>
            <a:r>
              <a:rPr sz="4500">
                <a:solidFill>
                  <a:srgbClr val="444444"/>
                </a:solidFill>
              </a:rPr>
              <a:t>crub</a:t>
            </a:r>
          </a:p>
        </p:txBody>
      </p:sp>
      <p:sp>
        <p:nvSpPr>
          <p:cNvPr id="130" name="Shape 130"/>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131" name="Shape 131"/>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5" name="Shape 135"/>
          <p:cNvSpPr/>
          <p:nvPr>
            <p:ph type="title"/>
          </p:nvPr>
        </p:nvSpPr>
        <p:spPr>
          <a:prstGeom prst="rect">
            <a:avLst/>
          </a:prstGeom>
        </p:spPr>
        <p:txBody>
          <a:bodyPr/>
          <a:lstStyle/>
          <a:p>
            <a:pPr lvl="0">
              <a:defRPr b="0" sz="1800">
                <a:solidFill>
                  <a:srgbClr val="000000"/>
                </a:solidFill>
              </a:defRPr>
            </a:pPr>
            <a:r>
              <a:rPr b="1" sz="8200">
                <a:solidFill>
                  <a:srgbClr val="F16448"/>
                </a:solidFill>
              </a:rPr>
              <a:t>OSEMN!</a:t>
            </a:r>
          </a:p>
        </p:txBody>
      </p:sp>
      <p:sp>
        <p:nvSpPr>
          <p:cNvPr id="136" name="Shape 136"/>
          <p:cNvSpPr/>
          <p:nvPr>
            <p:ph type="body" idx="1"/>
          </p:nvPr>
        </p:nvSpPr>
        <p:spPr>
          <a:xfrm>
            <a:off x="927100" y="2768600"/>
            <a:ext cx="11722100" cy="6083300"/>
          </a:xfrm>
          <a:prstGeom prst="rect">
            <a:avLst/>
          </a:prstGeom>
        </p:spPr>
        <p:txBody>
          <a:bodyPr lIns="0" tIns="0" rIns="0" bIns="0" anchor="t"/>
          <a:lstStyle/>
          <a:p>
            <a:pPr lvl="0" marL="457200" indent="-419100">
              <a:lnSpc>
                <a:spcPct val="30000"/>
              </a:lnSpc>
              <a:buSzPct val="125000"/>
              <a:defRPr sz="1800">
                <a:solidFill>
                  <a:srgbClr val="000000"/>
                </a:solidFill>
              </a:defRPr>
            </a:pPr>
            <a:r>
              <a:rPr b="1" sz="4500">
                <a:solidFill>
                  <a:srgbClr val="444444"/>
                </a:solidFill>
              </a:rPr>
              <a:t>O</a:t>
            </a:r>
            <a:r>
              <a:rPr sz="4500">
                <a:solidFill>
                  <a:srgbClr val="444444"/>
                </a:solidFill>
              </a:rPr>
              <a:t>btain</a:t>
            </a:r>
            <a:endParaRPr sz="4500">
              <a:solidFill>
                <a:srgbClr val="444444"/>
              </a:solidFill>
            </a:endParaRPr>
          </a:p>
          <a:p>
            <a:pPr lvl="0" marL="457200" indent="-419100">
              <a:lnSpc>
                <a:spcPct val="30000"/>
              </a:lnSpc>
              <a:buSzPct val="125000"/>
              <a:defRPr sz="1800">
                <a:solidFill>
                  <a:srgbClr val="000000"/>
                </a:solidFill>
              </a:defRPr>
            </a:pPr>
            <a:r>
              <a:rPr b="1" sz="4500">
                <a:solidFill>
                  <a:srgbClr val="444444"/>
                </a:solidFill>
              </a:rPr>
              <a:t>S</a:t>
            </a:r>
            <a:r>
              <a:rPr sz="4500">
                <a:solidFill>
                  <a:srgbClr val="444444"/>
                </a:solidFill>
              </a:rPr>
              <a:t>crub</a:t>
            </a:r>
            <a:endParaRPr sz="4500">
              <a:solidFill>
                <a:srgbClr val="444444"/>
              </a:solidFill>
            </a:endParaRPr>
          </a:p>
          <a:p>
            <a:pPr lvl="0" marL="457200" indent="-419100">
              <a:lnSpc>
                <a:spcPct val="30000"/>
              </a:lnSpc>
              <a:buSzPct val="125000"/>
              <a:defRPr sz="1800">
                <a:solidFill>
                  <a:srgbClr val="000000"/>
                </a:solidFill>
              </a:defRPr>
            </a:pPr>
            <a:r>
              <a:rPr b="1" sz="4500">
                <a:solidFill>
                  <a:srgbClr val="444444"/>
                </a:solidFill>
              </a:rPr>
              <a:t>E</a:t>
            </a:r>
            <a:r>
              <a:rPr sz="4500">
                <a:solidFill>
                  <a:srgbClr val="444444"/>
                </a:solidFill>
              </a:rPr>
              <a:t>xplore</a:t>
            </a:r>
          </a:p>
        </p:txBody>
      </p:sp>
      <p:sp>
        <p:nvSpPr>
          <p:cNvPr id="137" name="Shape 137"/>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138" name="Shape 138"/>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 name="Shape 142"/>
          <p:cNvSpPr/>
          <p:nvPr>
            <p:ph type="title"/>
          </p:nvPr>
        </p:nvSpPr>
        <p:spPr>
          <a:prstGeom prst="rect">
            <a:avLst/>
          </a:prstGeom>
        </p:spPr>
        <p:txBody>
          <a:bodyPr/>
          <a:lstStyle/>
          <a:p>
            <a:pPr lvl="0">
              <a:defRPr b="0" sz="1800">
                <a:solidFill>
                  <a:srgbClr val="000000"/>
                </a:solidFill>
              </a:defRPr>
            </a:pPr>
            <a:r>
              <a:rPr b="1" sz="8200">
                <a:solidFill>
                  <a:srgbClr val="F16448"/>
                </a:solidFill>
              </a:rPr>
              <a:t>OSEMN!</a:t>
            </a:r>
          </a:p>
        </p:txBody>
      </p:sp>
      <p:sp>
        <p:nvSpPr>
          <p:cNvPr id="143" name="Shape 143"/>
          <p:cNvSpPr/>
          <p:nvPr>
            <p:ph type="body" idx="1"/>
          </p:nvPr>
        </p:nvSpPr>
        <p:spPr>
          <a:xfrm>
            <a:off x="927100" y="2768600"/>
            <a:ext cx="11722100" cy="6083300"/>
          </a:xfrm>
          <a:prstGeom prst="rect">
            <a:avLst/>
          </a:prstGeom>
        </p:spPr>
        <p:txBody>
          <a:bodyPr lIns="0" tIns="0" rIns="0" bIns="0" anchor="t"/>
          <a:lstStyle/>
          <a:p>
            <a:pPr lvl="0" marL="457200" indent="-419100">
              <a:lnSpc>
                <a:spcPct val="30000"/>
              </a:lnSpc>
              <a:buSzPct val="125000"/>
              <a:defRPr sz="1800">
                <a:solidFill>
                  <a:srgbClr val="000000"/>
                </a:solidFill>
              </a:defRPr>
            </a:pPr>
            <a:r>
              <a:rPr b="1" sz="4500">
                <a:solidFill>
                  <a:srgbClr val="444444"/>
                </a:solidFill>
              </a:rPr>
              <a:t>O</a:t>
            </a:r>
            <a:r>
              <a:rPr sz="4500">
                <a:solidFill>
                  <a:srgbClr val="444444"/>
                </a:solidFill>
              </a:rPr>
              <a:t>btain</a:t>
            </a:r>
            <a:endParaRPr sz="4500">
              <a:solidFill>
                <a:srgbClr val="444444"/>
              </a:solidFill>
            </a:endParaRPr>
          </a:p>
          <a:p>
            <a:pPr lvl="0" marL="457200" indent="-419100">
              <a:lnSpc>
                <a:spcPct val="30000"/>
              </a:lnSpc>
              <a:buSzPct val="125000"/>
              <a:defRPr sz="1800">
                <a:solidFill>
                  <a:srgbClr val="000000"/>
                </a:solidFill>
              </a:defRPr>
            </a:pPr>
            <a:r>
              <a:rPr b="1" sz="4500">
                <a:solidFill>
                  <a:srgbClr val="444444"/>
                </a:solidFill>
              </a:rPr>
              <a:t>S</a:t>
            </a:r>
            <a:r>
              <a:rPr sz="4500">
                <a:solidFill>
                  <a:srgbClr val="444444"/>
                </a:solidFill>
              </a:rPr>
              <a:t>crub</a:t>
            </a:r>
            <a:endParaRPr sz="4500">
              <a:solidFill>
                <a:srgbClr val="444444"/>
              </a:solidFill>
            </a:endParaRPr>
          </a:p>
          <a:p>
            <a:pPr lvl="0" marL="457200" indent="-419100">
              <a:lnSpc>
                <a:spcPct val="30000"/>
              </a:lnSpc>
              <a:buSzPct val="125000"/>
              <a:defRPr sz="1800">
                <a:solidFill>
                  <a:srgbClr val="000000"/>
                </a:solidFill>
              </a:defRPr>
            </a:pPr>
            <a:r>
              <a:rPr b="1" sz="4500">
                <a:solidFill>
                  <a:srgbClr val="444444"/>
                </a:solidFill>
              </a:rPr>
              <a:t>E</a:t>
            </a:r>
            <a:r>
              <a:rPr sz="4500">
                <a:solidFill>
                  <a:srgbClr val="444444"/>
                </a:solidFill>
              </a:rPr>
              <a:t>xplore</a:t>
            </a:r>
            <a:endParaRPr sz="4500">
              <a:solidFill>
                <a:srgbClr val="444444"/>
              </a:solidFill>
            </a:endParaRPr>
          </a:p>
          <a:p>
            <a:pPr lvl="0" marL="457200" indent="-419100">
              <a:lnSpc>
                <a:spcPct val="30000"/>
              </a:lnSpc>
              <a:buSzPct val="125000"/>
              <a:defRPr sz="1800">
                <a:solidFill>
                  <a:srgbClr val="000000"/>
                </a:solidFill>
              </a:defRPr>
            </a:pPr>
            <a:r>
              <a:rPr b="1" sz="4500">
                <a:solidFill>
                  <a:srgbClr val="444444"/>
                </a:solidFill>
              </a:rPr>
              <a:t>M</a:t>
            </a:r>
            <a:r>
              <a:rPr sz="4500">
                <a:solidFill>
                  <a:srgbClr val="444444"/>
                </a:solidFill>
              </a:rPr>
              <a:t>odel</a:t>
            </a:r>
          </a:p>
        </p:txBody>
      </p:sp>
      <p:sp>
        <p:nvSpPr>
          <p:cNvPr id="144" name="Shape 144"/>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145" name="Shape 145"/>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9" name="Shape 149"/>
          <p:cNvSpPr/>
          <p:nvPr>
            <p:ph type="title"/>
          </p:nvPr>
        </p:nvSpPr>
        <p:spPr>
          <a:prstGeom prst="rect">
            <a:avLst/>
          </a:prstGeom>
        </p:spPr>
        <p:txBody>
          <a:bodyPr/>
          <a:lstStyle/>
          <a:p>
            <a:pPr lvl="0">
              <a:defRPr b="0" sz="1800">
                <a:solidFill>
                  <a:srgbClr val="000000"/>
                </a:solidFill>
              </a:defRPr>
            </a:pPr>
            <a:r>
              <a:rPr b="1" sz="8200">
                <a:solidFill>
                  <a:srgbClr val="F16448"/>
                </a:solidFill>
              </a:rPr>
              <a:t>OSEMN!</a:t>
            </a:r>
          </a:p>
        </p:txBody>
      </p:sp>
      <p:sp>
        <p:nvSpPr>
          <p:cNvPr id="150" name="Shape 150"/>
          <p:cNvSpPr/>
          <p:nvPr>
            <p:ph type="body" idx="1"/>
          </p:nvPr>
        </p:nvSpPr>
        <p:spPr>
          <a:xfrm>
            <a:off x="927100" y="2768600"/>
            <a:ext cx="11722100" cy="6083300"/>
          </a:xfrm>
          <a:prstGeom prst="rect">
            <a:avLst/>
          </a:prstGeom>
        </p:spPr>
        <p:txBody>
          <a:bodyPr lIns="0" tIns="0" rIns="0" bIns="0" anchor="t"/>
          <a:lstStyle/>
          <a:p>
            <a:pPr lvl="0" marL="457200" indent="-419100">
              <a:lnSpc>
                <a:spcPct val="30000"/>
              </a:lnSpc>
              <a:buSzPct val="125000"/>
              <a:defRPr sz="1800">
                <a:solidFill>
                  <a:srgbClr val="000000"/>
                </a:solidFill>
              </a:defRPr>
            </a:pPr>
            <a:r>
              <a:rPr b="1" sz="4500">
                <a:solidFill>
                  <a:srgbClr val="444444"/>
                </a:solidFill>
              </a:rPr>
              <a:t>O</a:t>
            </a:r>
            <a:r>
              <a:rPr sz="4500">
                <a:solidFill>
                  <a:srgbClr val="444444"/>
                </a:solidFill>
              </a:rPr>
              <a:t>btain</a:t>
            </a:r>
            <a:endParaRPr sz="4500">
              <a:solidFill>
                <a:srgbClr val="444444"/>
              </a:solidFill>
            </a:endParaRPr>
          </a:p>
          <a:p>
            <a:pPr lvl="0" marL="457200" indent="-419100">
              <a:lnSpc>
                <a:spcPct val="30000"/>
              </a:lnSpc>
              <a:buSzPct val="125000"/>
              <a:defRPr sz="1800">
                <a:solidFill>
                  <a:srgbClr val="000000"/>
                </a:solidFill>
              </a:defRPr>
            </a:pPr>
            <a:r>
              <a:rPr b="1" sz="4500">
                <a:solidFill>
                  <a:srgbClr val="444444"/>
                </a:solidFill>
              </a:rPr>
              <a:t>S</a:t>
            </a:r>
            <a:r>
              <a:rPr sz="4500">
                <a:solidFill>
                  <a:srgbClr val="444444"/>
                </a:solidFill>
              </a:rPr>
              <a:t>crub</a:t>
            </a:r>
            <a:endParaRPr sz="4500">
              <a:solidFill>
                <a:srgbClr val="444444"/>
              </a:solidFill>
            </a:endParaRPr>
          </a:p>
          <a:p>
            <a:pPr lvl="0" marL="457200" indent="-419100">
              <a:lnSpc>
                <a:spcPct val="30000"/>
              </a:lnSpc>
              <a:buSzPct val="125000"/>
              <a:defRPr sz="1800">
                <a:solidFill>
                  <a:srgbClr val="000000"/>
                </a:solidFill>
              </a:defRPr>
            </a:pPr>
            <a:r>
              <a:rPr b="1" sz="4500">
                <a:solidFill>
                  <a:srgbClr val="444444"/>
                </a:solidFill>
              </a:rPr>
              <a:t>E</a:t>
            </a:r>
            <a:r>
              <a:rPr sz="4500">
                <a:solidFill>
                  <a:srgbClr val="444444"/>
                </a:solidFill>
              </a:rPr>
              <a:t>xplore</a:t>
            </a:r>
            <a:endParaRPr sz="4500">
              <a:solidFill>
                <a:srgbClr val="444444"/>
              </a:solidFill>
            </a:endParaRPr>
          </a:p>
          <a:p>
            <a:pPr lvl="0" marL="457200" indent="-419100">
              <a:lnSpc>
                <a:spcPct val="30000"/>
              </a:lnSpc>
              <a:buSzPct val="125000"/>
              <a:defRPr sz="1800">
                <a:solidFill>
                  <a:srgbClr val="000000"/>
                </a:solidFill>
              </a:defRPr>
            </a:pPr>
            <a:r>
              <a:rPr b="1" sz="4500">
                <a:solidFill>
                  <a:srgbClr val="444444"/>
                </a:solidFill>
              </a:rPr>
              <a:t>M</a:t>
            </a:r>
            <a:r>
              <a:rPr sz="4500">
                <a:solidFill>
                  <a:srgbClr val="444444"/>
                </a:solidFill>
              </a:rPr>
              <a:t>odel</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i</a:t>
            </a:r>
            <a:r>
              <a:rPr b="1" sz="4500">
                <a:solidFill>
                  <a:srgbClr val="444444"/>
                </a:solidFill>
              </a:rPr>
              <a:t>N</a:t>
            </a:r>
            <a:r>
              <a:rPr sz="4500">
                <a:solidFill>
                  <a:srgbClr val="444444"/>
                </a:solidFill>
              </a:rPr>
              <a:t>terpret</a:t>
            </a:r>
          </a:p>
        </p:txBody>
      </p:sp>
      <p:sp>
        <p:nvSpPr>
          <p:cNvPr id="151" name="Shape 151"/>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152" name="Shape 152"/>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6" name="Shape 156"/>
          <p:cNvSpPr/>
          <p:nvPr>
            <p:ph type="title"/>
          </p:nvPr>
        </p:nvSpPr>
        <p:spPr>
          <a:prstGeom prst="rect">
            <a:avLst/>
          </a:prstGeom>
        </p:spPr>
        <p:txBody>
          <a:bodyPr/>
          <a:lstStyle/>
          <a:p>
            <a:pPr lvl="0">
              <a:defRPr b="0" sz="1800">
                <a:solidFill>
                  <a:srgbClr val="000000"/>
                </a:solidFill>
              </a:defRPr>
            </a:pPr>
            <a:r>
              <a:rPr b="1" sz="8200">
                <a:solidFill>
                  <a:srgbClr val="F16448"/>
                </a:solidFill>
              </a:rPr>
              <a:t>Language Classification</a:t>
            </a:r>
          </a:p>
        </p:txBody>
      </p:sp>
      <p:sp>
        <p:nvSpPr>
          <p:cNvPr id="157" name="Shape 157"/>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158" name="pasted-image.png"/>
          <p:cNvPicPr/>
          <p:nvPr/>
        </p:nvPicPr>
        <p:blipFill>
          <a:blip r:embed="rId3">
            <a:extLst/>
          </a:blip>
          <a:stretch>
            <a:fillRect/>
          </a:stretch>
        </p:blipFill>
        <p:spPr>
          <a:xfrm>
            <a:off x="-1" y="2155920"/>
            <a:ext cx="13004801" cy="6741495"/>
          </a:xfrm>
          <a:prstGeom prst="rect">
            <a:avLst/>
          </a:prstGeom>
          <a:ln w="12700">
            <a:miter lim="400000"/>
          </a:ln>
        </p:spPr>
      </p:pic>
      <p:sp>
        <p:nvSpPr>
          <p:cNvPr id="159" name="Shape 159"/>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3" name="Shape 163"/>
          <p:cNvSpPr/>
          <p:nvPr>
            <p:ph type="title"/>
          </p:nvPr>
        </p:nvSpPr>
        <p:spPr>
          <a:prstGeom prst="rect">
            <a:avLst/>
          </a:prstGeom>
        </p:spPr>
        <p:txBody>
          <a:bodyPr/>
          <a:lstStyle/>
          <a:p>
            <a:pPr lvl="0">
              <a:defRPr b="0" sz="1800">
                <a:solidFill>
                  <a:srgbClr val="000000"/>
                </a:solidFill>
              </a:defRPr>
            </a:pPr>
            <a:r>
              <a:rPr b="1" sz="8200">
                <a:solidFill>
                  <a:srgbClr val="F16448"/>
                </a:solidFill>
              </a:rPr>
              <a:t>Language Classification</a:t>
            </a:r>
          </a:p>
        </p:txBody>
      </p:sp>
      <p:sp>
        <p:nvSpPr>
          <p:cNvPr id="164" name="Shape 164"/>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165" name="pasted-image.png"/>
          <p:cNvPicPr/>
          <p:nvPr/>
        </p:nvPicPr>
        <p:blipFill>
          <a:blip r:embed="rId3">
            <a:extLst/>
          </a:blip>
          <a:stretch>
            <a:fillRect/>
          </a:stretch>
        </p:blipFill>
        <p:spPr>
          <a:xfrm>
            <a:off x="-1" y="2155920"/>
            <a:ext cx="13004801" cy="6741495"/>
          </a:xfrm>
          <a:prstGeom prst="rect">
            <a:avLst/>
          </a:prstGeom>
          <a:ln w="12700">
            <a:miter lim="400000"/>
          </a:ln>
        </p:spPr>
      </p:pic>
      <p:sp>
        <p:nvSpPr>
          <p:cNvPr id="166" name="Shape 166"/>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0" name="Shape 170"/>
          <p:cNvSpPr/>
          <p:nvPr>
            <p:ph type="title"/>
          </p:nvPr>
        </p:nvSpPr>
        <p:spPr>
          <a:prstGeom prst="rect">
            <a:avLst/>
          </a:prstGeom>
        </p:spPr>
        <p:txBody>
          <a:bodyPr/>
          <a:lstStyle/>
          <a:p>
            <a:pPr lvl="0">
              <a:defRPr b="0" sz="1800">
                <a:solidFill>
                  <a:srgbClr val="000000"/>
                </a:solidFill>
              </a:defRPr>
            </a:pPr>
            <a:r>
              <a:rPr b="1" sz="8200">
                <a:solidFill>
                  <a:srgbClr val="F16448"/>
                </a:solidFill>
              </a:rPr>
              <a:t>Language Classification</a:t>
            </a:r>
          </a:p>
        </p:txBody>
      </p:sp>
      <p:sp>
        <p:nvSpPr>
          <p:cNvPr id="171" name="Shape 171"/>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172" name="pasted-image.png"/>
          <p:cNvPicPr/>
          <p:nvPr/>
        </p:nvPicPr>
        <p:blipFill>
          <a:blip r:embed="rId3">
            <a:extLst/>
          </a:blip>
          <a:stretch>
            <a:fillRect/>
          </a:stretch>
        </p:blipFill>
        <p:spPr>
          <a:xfrm>
            <a:off x="-1" y="2155920"/>
            <a:ext cx="13004801" cy="6741495"/>
          </a:xfrm>
          <a:prstGeom prst="rect">
            <a:avLst/>
          </a:prstGeom>
          <a:ln w="12700">
            <a:miter lim="400000"/>
          </a:ln>
        </p:spPr>
      </p:pic>
      <p:sp>
        <p:nvSpPr>
          <p:cNvPr id="173" name="Shape 173"/>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 name="Shape 45"/>
          <p:cNvSpPr/>
          <p:nvPr>
            <p:ph type="title"/>
          </p:nvPr>
        </p:nvSpPr>
        <p:spPr>
          <a:prstGeom prst="rect">
            <a:avLst/>
          </a:prstGeom>
        </p:spPr>
        <p:txBody>
          <a:bodyPr/>
          <a:lstStyle/>
          <a:p>
            <a:pPr lvl="0">
              <a:defRPr b="0" sz="1800">
                <a:solidFill>
                  <a:srgbClr val="000000"/>
                </a:solidFill>
              </a:defRPr>
            </a:pPr>
            <a:r>
              <a:rPr b="1" sz="8200">
                <a:solidFill>
                  <a:srgbClr val="F16448"/>
                </a:solidFill>
              </a:rPr>
              <a:t>What My Coworkers Think I Do</a:t>
            </a:r>
          </a:p>
        </p:txBody>
      </p:sp>
      <p:pic>
        <p:nvPicPr>
          <p:cNvPr id="46" name="droppedImage.jpg"/>
          <p:cNvPicPr/>
          <p:nvPr/>
        </p:nvPicPr>
        <p:blipFill>
          <a:blip r:embed="rId3">
            <a:extLst/>
          </a:blip>
          <a:stretch>
            <a:fillRect/>
          </a:stretch>
        </p:blipFill>
        <p:spPr>
          <a:xfrm>
            <a:off x="425662" y="2819400"/>
            <a:ext cx="6997701" cy="1079500"/>
          </a:xfrm>
          <a:prstGeom prst="rect">
            <a:avLst/>
          </a:prstGeom>
          <a:ln w="12700">
            <a:miter lim="400000"/>
          </a:ln>
        </p:spPr>
      </p:pic>
      <p:pic>
        <p:nvPicPr>
          <p:cNvPr id="47" name="droppedImage.png"/>
          <p:cNvPicPr/>
          <p:nvPr/>
        </p:nvPicPr>
        <p:blipFill>
          <a:blip r:embed="rId4">
            <a:extLst/>
          </a:blip>
          <a:stretch>
            <a:fillRect/>
          </a:stretch>
        </p:blipFill>
        <p:spPr>
          <a:xfrm>
            <a:off x="4029338" y="4213670"/>
            <a:ext cx="7493001" cy="1209230"/>
          </a:xfrm>
          <a:prstGeom prst="rect">
            <a:avLst/>
          </a:prstGeom>
          <a:ln w="12700">
            <a:miter lim="400000"/>
          </a:ln>
        </p:spPr>
      </p:pic>
      <p:pic>
        <p:nvPicPr>
          <p:cNvPr id="48" name="droppedImage.jpg"/>
          <p:cNvPicPr/>
          <p:nvPr/>
        </p:nvPicPr>
        <p:blipFill>
          <a:blip r:embed="rId5">
            <a:extLst/>
          </a:blip>
          <a:stretch>
            <a:fillRect/>
          </a:stretch>
        </p:blipFill>
        <p:spPr>
          <a:xfrm>
            <a:off x="506275" y="5596580"/>
            <a:ext cx="5118101" cy="1473201"/>
          </a:xfrm>
          <a:prstGeom prst="rect">
            <a:avLst/>
          </a:prstGeom>
          <a:ln w="12700">
            <a:miter lim="400000"/>
          </a:ln>
        </p:spPr>
      </p:pic>
      <p:pic>
        <p:nvPicPr>
          <p:cNvPr id="49" name="droppedImage.jpg"/>
          <p:cNvPicPr/>
          <p:nvPr/>
        </p:nvPicPr>
        <p:blipFill>
          <a:blip r:embed="rId6">
            <a:extLst/>
          </a:blip>
          <a:stretch>
            <a:fillRect/>
          </a:stretch>
        </p:blipFill>
        <p:spPr>
          <a:xfrm>
            <a:off x="4948318" y="6883400"/>
            <a:ext cx="7099301" cy="1498600"/>
          </a:xfrm>
          <a:prstGeom prst="rect">
            <a:avLst/>
          </a:prstGeom>
          <a:ln w="12700">
            <a:miter lim="400000"/>
          </a:ln>
        </p:spPr>
      </p:pic>
      <p:sp>
        <p:nvSpPr>
          <p:cNvPr id="50" name="Shape 50"/>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51" name="Shape 51"/>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 name="Shape 177"/>
          <p:cNvSpPr/>
          <p:nvPr>
            <p:ph type="title"/>
          </p:nvPr>
        </p:nvSpPr>
        <p:spPr>
          <a:prstGeom prst="rect">
            <a:avLst/>
          </a:prstGeom>
        </p:spPr>
        <p:txBody>
          <a:bodyPr/>
          <a:lstStyle/>
          <a:p>
            <a:pPr lvl="0">
              <a:defRPr b="0" sz="1800">
                <a:solidFill>
                  <a:srgbClr val="000000"/>
                </a:solidFill>
              </a:defRPr>
            </a:pPr>
            <a:r>
              <a:rPr b="1" sz="8200">
                <a:solidFill>
                  <a:srgbClr val="F16448"/>
                </a:solidFill>
              </a:rPr>
              <a:t>Obtain</a:t>
            </a:r>
          </a:p>
        </p:txBody>
      </p:sp>
      <p:sp>
        <p:nvSpPr>
          <p:cNvPr id="178" name="Shape 178"/>
          <p:cNvSpPr/>
          <p:nvPr>
            <p:ph type="body" idx="1"/>
          </p:nvPr>
        </p:nvSpPr>
        <p:spPr>
          <a:xfrm>
            <a:off x="927100" y="2768600"/>
            <a:ext cx="11722100" cy="6083300"/>
          </a:xfrm>
          <a:prstGeom prst="rect">
            <a:avLst/>
          </a:prstGeom>
        </p:spPr>
        <p:txBody>
          <a:bodyPr lIns="0" tIns="0" rIns="0" bIns="0" anchor="t"/>
          <a:lstStyle/>
          <a:p>
            <a:pPr lvl="0" marL="457200" indent="-419100">
              <a:lnSpc>
                <a:spcPct val="30000"/>
              </a:lnSpc>
              <a:buSzPct val="125000"/>
              <a:defRPr sz="4500"/>
            </a:pPr>
          </a:p>
        </p:txBody>
      </p:sp>
      <p:sp>
        <p:nvSpPr>
          <p:cNvPr id="179" name="Shape 179"/>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180" name="Shape 180"/>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pic>
        <p:nvPicPr>
          <p:cNvPr id="181" name="pasted-image.png"/>
          <p:cNvPicPr/>
          <p:nvPr/>
        </p:nvPicPr>
        <p:blipFill>
          <a:blip r:embed="rId3">
            <a:extLst/>
          </a:blip>
          <a:stretch>
            <a:fillRect/>
          </a:stretch>
        </p:blipFill>
        <p:spPr>
          <a:xfrm>
            <a:off x="-109465" y="-136112"/>
            <a:ext cx="18652693" cy="10025824"/>
          </a:xfrm>
          <a:prstGeom prst="rect">
            <a:avLst/>
          </a:prstGeom>
          <a:ln w="12700">
            <a:miter lim="400000"/>
          </a:ln>
        </p:spPr>
      </p:pic>
      <p:sp>
        <p:nvSpPr>
          <p:cNvPr id="182" name="Shape 182"/>
          <p:cNvSpPr/>
          <p:nvPr/>
        </p:nvSpPr>
        <p:spPr>
          <a:xfrm>
            <a:off x="126286" y="122766"/>
            <a:ext cx="4013503" cy="642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l">
              <a:defRPr sz="1800"/>
            </a:pPr>
            <a:r>
              <a:rPr sz="7200">
                <a:solidFill>
                  <a:srgbClr val="FFFFFF"/>
                </a:solidFill>
              </a:rPr>
              <a:t>API?!</a:t>
            </a:r>
            <a:endParaRPr sz="7200">
              <a:solidFill>
                <a:srgbClr val="FFFFFF"/>
              </a:solidFill>
            </a:endParaRPr>
          </a:p>
          <a:p>
            <a:pPr lvl="0" algn="l">
              <a:defRPr sz="1800"/>
            </a:pPr>
            <a:r>
              <a:rPr sz="7200">
                <a:solidFill>
                  <a:srgbClr val="FFFFFF"/>
                </a:solidFill>
              </a:rPr>
              <a:t>Where we’re going we don’t need APIs!</a:t>
            </a:r>
          </a:p>
        </p:txBody>
      </p:sp>
      <p:sp>
        <p:nvSpPr>
          <p:cNvPr id="183" name="Shape 183"/>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184" name="Shape 184"/>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8" name="Shape 188"/>
          <p:cNvSpPr/>
          <p:nvPr>
            <p:ph type="title"/>
          </p:nvPr>
        </p:nvSpPr>
        <p:spPr>
          <a:prstGeom prst="rect">
            <a:avLst/>
          </a:prstGeom>
        </p:spPr>
        <p:txBody>
          <a:bodyPr/>
          <a:lstStyle/>
          <a:p>
            <a:pPr lvl="0">
              <a:defRPr b="0" sz="1800">
                <a:solidFill>
                  <a:srgbClr val="000000"/>
                </a:solidFill>
              </a:defRPr>
            </a:pPr>
            <a:r>
              <a:rPr b="1" sz="8200">
                <a:solidFill>
                  <a:srgbClr val="F16448"/>
                </a:solidFill>
              </a:rPr>
              <a:t>Scrape All The Things!</a:t>
            </a:r>
          </a:p>
        </p:txBody>
      </p:sp>
      <p:sp>
        <p:nvSpPr>
          <p:cNvPr id="189" name="Shape 189"/>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190" name="pasted-image.png"/>
          <p:cNvPicPr/>
          <p:nvPr/>
        </p:nvPicPr>
        <p:blipFill>
          <a:blip r:embed="rId3">
            <a:extLst/>
          </a:blip>
          <a:stretch>
            <a:fillRect/>
          </a:stretch>
        </p:blipFill>
        <p:spPr>
          <a:xfrm>
            <a:off x="0" y="2695786"/>
            <a:ext cx="13004800" cy="4362028"/>
          </a:xfrm>
          <a:prstGeom prst="rect">
            <a:avLst/>
          </a:prstGeom>
          <a:ln w="12700">
            <a:miter lim="400000"/>
          </a:ln>
        </p:spPr>
      </p:pic>
      <p:sp>
        <p:nvSpPr>
          <p:cNvPr id="191" name="Shape 191"/>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5" name="Shape 195"/>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196" name="pasted-image.png"/>
          <p:cNvPicPr/>
          <p:nvPr/>
        </p:nvPicPr>
        <p:blipFill>
          <a:blip r:embed="rId3">
            <a:extLst/>
          </a:blip>
          <a:stretch>
            <a:fillRect/>
          </a:stretch>
        </p:blipFill>
        <p:spPr>
          <a:xfrm>
            <a:off x="-1" y="2035259"/>
            <a:ext cx="13004801" cy="6836552"/>
          </a:xfrm>
          <a:prstGeom prst="rect">
            <a:avLst/>
          </a:prstGeom>
          <a:ln w="12700">
            <a:miter lim="400000"/>
          </a:ln>
        </p:spPr>
      </p:pic>
      <p:sp>
        <p:nvSpPr>
          <p:cNvPr id="197" name="Shape 197"/>
          <p:cNvSpPr/>
          <p:nvPr>
            <p:ph type="title"/>
          </p:nvPr>
        </p:nvSpPr>
        <p:spPr>
          <a:prstGeom prst="rect">
            <a:avLst/>
          </a:prstGeom>
        </p:spPr>
        <p:txBody>
          <a:bodyPr/>
          <a:lstStyle/>
          <a:p>
            <a:pPr lvl="0">
              <a:defRPr b="0" sz="1800">
                <a:solidFill>
                  <a:srgbClr val="000000"/>
                </a:solidFill>
              </a:defRPr>
            </a:pPr>
            <a:r>
              <a:rPr b="1" sz="8200">
                <a:solidFill>
                  <a:srgbClr val="F16448"/>
                </a:solidFill>
              </a:rPr>
              <a:t>Scrape All The Things!</a:t>
            </a:r>
          </a:p>
        </p:txBody>
      </p:sp>
      <p:sp>
        <p:nvSpPr>
          <p:cNvPr id="198" name="Shape 198"/>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2" name="Shape 202"/>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203" name="Shape 203"/>
          <p:cNvSpPr/>
          <p:nvPr>
            <p:ph type="title"/>
          </p:nvPr>
        </p:nvSpPr>
        <p:spPr>
          <a:prstGeom prst="rect">
            <a:avLst/>
          </a:prstGeom>
        </p:spPr>
        <p:txBody>
          <a:bodyPr/>
          <a:lstStyle/>
          <a:p>
            <a:pPr lvl="0">
              <a:defRPr b="0" sz="1800">
                <a:solidFill>
                  <a:srgbClr val="000000"/>
                </a:solidFill>
              </a:defRPr>
            </a:pPr>
            <a:r>
              <a:rPr b="1" sz="8200">
                <a:solidFill>
                  <a:srgbClr val="F16448"/>
                </a:solidFill>
              </a:rPr>
              <a:t>Scrape All The Things!</a:t>
            </a:r>
          </a:p>
        </p:txBody>
      </p:sp>
      <p:pic>
        <p:nvPicPr>
          <p:cNvPr id="204" name="pasted-image.png"/>
          <p:cNvPicPr/>
          <p:nvPr/>
        </p:nvPicPr>
        <p:blipFill>
          <a:blip r:embed="rId3">
            <a:extLst/>
          </a:blip>
          <a:srcRect l="0" t="789" r="1650" b="811"/>
          <a:stretch>
            <a:fillRect/>
          </a:stretch>
        </p:blipFill>
        <p:spPr>
          <a:xfrm>
            <a:off x="8121" y="2185214"/>
            <a:ext cx="16133152" cy="6681475"/>
          </a:xfrm>
          <a:prstGeom prst="rect">
            <a:avLst/>
          </a:prstGeom>
          <a:ln w="12700">
            <a:miter lim="400000"/>
          </a:ln>
        </p:spPr>
      </p:pic>
      <p:sp>
        <p:nvSpPr>
          <p:cNvPr id="205" name="Shape 205"/>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9" name="Shape 209"/>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210" name="Shape 210"/>
          <p:cNvSpPr/>
          <p:nvPr>
            <p:ph type="title"/>
          </p:nvPr>
        </p:nvSpPr>
        <p:spPr>
          <a:prstGeom prst="rect">
            <a:avLst/>
          </a:prstGeom>
        </p:spPr>
        <p:txBody>
          <a:bodyPr/>
          <a:lstStyle/>
          <a:p>
            <a:pPr lvl="0">
              <a:defRPr b="0" sz="1800">
                <a:solidFill>
                  <a:srgbClr val="000000"/>
                </a:solidFill>
              </a:defRPr>
            </a:pPr>
            <a:r>
              <a:rPr b="1" sz="8200">
                <a:solidFill>
                  <a:srgbClr val="F16448"/>
                </a:solidFill>
              </a:rPr>
              <a:t>Scrape All The Things!</a:t>
            </a:r>
          </a:p>
        </p:txBody>
      </p:sp>
      <p:pic>
        <p:nvPicPr>
          <p:cNvPr id="211" name="pasted-image.png"/>
          <p:cNvPicPr/>
          <p:nvPr/>
        </p:nvPicPr>
        <p:blipFill>
          <a:blip r:embed="rId3">
            <a:extLst/>
          </a:blip>
          <a:stretch>
            <a:fillRect/>
          </a:stretch>
        </p:blipFill>
        <p:spPr>
          <a:xfrm>
            <a:off x="0" y="2046500"/>
            <a:ext cx="13004801" cy="6416010"/>
          </a:xfrm>
          <a:prstGeom prst="rect">
            <a:avLst/>
          </a:prstGeom>
          <a:ln w="12700">
            <a:miter lim="400000"/>
          </a:ln>
        </p:spPr>
      </p:pic>
      <p:sp>
        <p:nvSpPr>
          <p:cNvPr id="212" name="Shape 212"/>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6" name="Shape 216"/>
          <p:cNvSpPr/>
          <p:nvPr>
            <p:ph type="title"/>
          </p:nvPr>
        </p:nvSpPr>
        <p:spPr>
          <a:prstGeom prst="rect">
            <a:avLst/>
          </a:prstGeom>
        </p:spPr>
        <p:txBody>
          <a:bodyPr/>
          <a:lstStyle/>
          <a:p>
            <a:pPr lvl="0">
              <a:defRPr b="0" sz="1800">
                <a:solidFill>
                  <a:srgbClr val="000000"/>
                </a:solidFill>
              </a:defRPr>
            </a:pPr>
            <a:r>
              <a:rPr b="1" sz="8200">
                <a:solidFill>
                  <a:srgbClr val="F16448"/>
                </a:solidFill>
              </a:rPr>
              <a:t>Scrub</a:t>
            </a:r>
          </a:p>
        </p:txBody>
      </p:sp>
      <p:sp>
        <p:nvSpPr>
          <p:cNvPr id="217" name="Shape 217"/>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218" name="Shape 218"/>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
        <p:nvSpPr>
          <p:cNvPr id="219" name="Shape 219"/>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220" name="Shape 220"/>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pic>
        <p:nvPicPr>
          <p:cNvPr id="221" name="pasted-image.png"/>
          <p:cNvPicPr/>
          <p:nvPr/>
        </p:nvPicPr>
        <p:blipFill>
          <a:blip r:embed="rId3">
            <a:extLst/>
          </a:blip>
          <a:stretch>
            <a:fillRect/>
          </a:stretch>
        </p:blipFill>
        <p:spPr>
          <a:xfrm>
            <a:off x="-986084" y="0"/>
            <a:ext cx="14551585" cy="9753601"/>
          </a:xfrm>
          <a:prstGeom prst="rect">
            <a:avLst/>
          </a:prstGeom>
          <a:ln w="12700">
            <a:miter lim="400000"/>
          </a:ln>
        </p:spPr>
      </p:pic>
    </p:spTree>
  </p:cSld>
  <p:clrMapOvr>
    <a:masterClrMapping/>
  </p:clrMapOvr>
  <p:transition spd="fast"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5" name="Shape 225"/>
          <p:cNvSpPr/>
          <p:nvPr>
            <p:ph type="title"/>
          </p:nvPr>
        </p:nvSpPr>
        <p:spPr>
          <a:prstGeom prst="rect">
            <a:avLst/>
          </a:prstGeom>
        </p:spPr>
        <p:txBody>
          <a:bodyPr/>
          <a:lstStyle/>
          <a:p>
            <a:pPr lvl="0">
              <a:defRPr b="0" sz="1800">
                <a:solidFill>
                  <a:srgbClr val="000000"/>
                </a:solidFill>
              </a:defRPr>
            </a:pPr>
            <a:r>
              <a:rPr b="1" sz="8200">
                <a:solidFill>
                  <a:srgbClr val="F16448"/>
                </a:solidFill>
              </a:rPr>
              <a:t>Scrub</a:t>
            </a:r>
          </a:p>
        </p:txBody>
      </p:sp>
      <p:sp>
        <p:nvSpPr>
          <p:cNvPr id="226" name="Shape 226"/>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227" name="pasted-image.png"/>
          <p:cNvPicPr/>
          <p:nvPr/>
        </p:nvPicPr>
        <p:blipFill>
          <a:blip r:embed="rId3">
            <a:extLst/>
          </a:blip>
          <a:srcRect l="0" t="427" r="0" b="17689"/>
          <a:stretch>
            <a:fillRect/>
          </a:stretch>
        </p:blipFill>
        <p:spPr>
          <a:xfrm>
            <a:off x="-1" y="2130483"/>
            <a:ext cx="13004801" cy="6721402"/>
          </a:xfrm>
          <a:prstGeom prst="rect">
            <a:avLst/>
          </a:prstGeom>
          <a:ln w="12700">
            <a:miter lim="400000"/>
          </a:ln>
        </p:spPr>
      </p:pic>
      <p:sp>
        <p:nvSpPr>
          <p:cNvPr id="228" name="Shape 228"/>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2" name="Shape 232"/>
          <p:cNvSpPr/>
          <p:nvPr>
            <p:ph type="title"/>
          </p:nvPr>
        </p:nvSpPr>
        <p:spPr>
          <a:prstGeom prst="rect">
            <a:avLst/>
          </a:prstGeom>
        </p:spPr>
        <p:txBody>
          <a:bodyPr/>
          <a:lstStyle/>
          <a:p>
            <a:pPr lvl="0">
              <a:defRPr b="0" sz="1800">
                <a:solidFill>
                  <a:srgbClr val="000000"/>
                </a:solidFill>
              </a:defRPr>
            </a:pPr>
            <a:r>
              <a:rPr b="1" sz="8200">
                <a:solidFill>
                  <a:srgbClr val="F16448"/>
                </a:solidFill>
              </a:rPr>
              <a:t>Scrub</a:t>
            </a:r>
          </a:p>
        </p:txBody>
      </p:sp>
      <p:sp>
        <p:nvSpPr>
          <p:cNvPr id="233" name="Shape 233"/>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234" name="pasted-image.png"/>
          <p:cNvPicPr/>
          <p:nvPr/>
        </p:nvPicPr>
        <p:blipFill>
          <a:blip r:embed="rId3">
            <a:extLst/>
          </a:blip>
          <a:srcRect l="0" t="0" r="0" b="21282"/>
          <a:stretch>
            <a:fillRect/>
          </a:stretch>
        </p:blipFill>
        <p:spPr>
          <a:xfrm>
            <a:off x="-1" y="2153213"/>
            <a:ext cx="13004801" cy="6718035"/>
          </a:xfrm>
          <a:prstGeom prst="rect">
            <a:avLst/>
          </a:prstGeom>
          <a:ln w="12700">
            <a:miter lim="400000"/>
          </a:ln>
        </p:spPr>
      </p:pic>
      <p:sp>
        <p:nvSpPr>
          <p:cNvPr id="235" name="Shape 235"/>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9" name="Shape 239"/>
          <p:cNvSpPr/>
          <p:nvPr>
            <p:ph type="title"/>
          </p:nvPr>
        </p:nvSpPr>
        <p:spPr>
          <a:prstGeom prst="rect">
            <a:avLst/>
          </a:prstGeom>
        </p:spPr>
        <p:txBody>
          <a:bodyPr/>
          <a:lstStyle/>
          <a:p>
            <a:pPr lvl="0">
              <a:defRPr b="0" sz="1800">
                <a:solidFill>
                  <a:srgbClr val="000000"/>
                </a:solidFill>
              </a:defRPr>
            </a:pPr>
            <a:r>
              <a:rPr b="1" sz="8200">
                <a:solidFill>
                  <a:srgbClr val="F16448"/>
                </a:solidFill>
              </a:rPr>
              <a:t>Scrub</a:t>
            </a:r>
          </a:p>
        </p:txBody>
      </p:sp>
      <p:sp>
        <p:nvSpPr>
          <p:cNvPr id="240" name="Shape 240"/>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241" name="pasted-image.png"/>
          <p:cNvPicPr/>
          <p:nvPr/>
        </p:nvPicPr>
        <p:blipFill>
          <a:blip r:embed="rId3">
            <a:extLst/>
          </a:blip>
          <a:stretch>
            <a:fillRect/>
          </a:stretch>
        </p:blipFill>
        <p:spPr>
          <a:xfrm>
            <a:off x="-50800" y="2131557"/>
            <a:ext cx="14408323" cy="6759602"/>
          </a:xfrm>
          <a:prstGeom prst="rect">
            <a:avLst/>
          </a:prstGeom>
          <a:ln w="12700">
            <a:miter lim="400000"/>
          </a:ln>
        </p:spPr>
      </p:pic>
      <p:sp>
        <p:nvSpPr>
          <p:cNvPr id="242" name="Shape 242"/>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6" name="Shape 246"/>
          <p:cNvSpPr/>
          <p:nvPr>
            <p:ph type="title"/>
          </p:nvPr>
        </p:nvSpPr>
        <p:spPr>
          <a:prstGeom prst="rect">
            <a:avLst/>
          </a:prstGeom>
        </p:spPr>
        <p:txBody>
          <a:bodyPr/>
          <a:lstStyle/>
          <a:p>
            <a:pPr lvl="0">
              <a:defRPr b="0" sz="1800">
                <a:solidFill>
                  <a:srgbClr val="000000"/>
                </a:solidFill>
              </a:defRPr>
            </a:pPr>
            <a:r>
              <a:rPr b="1" sz="8200">
                <a:solidFill>
                  <a:srgbClr val="F16448"/>
                </a:solidFill>
              </a:rPr>
              <a:t>Explore</a:t>
            </a:r>
          </a:p>
        </p:txBody>
      </p:sp>
      <p:sp>
        <p:nvSpPr>
          <p:cNvPr id="247" name="Shape 247"/>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248" name="Shape 248"/>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pic>
        <p:nvPicPr>
          <p:cNvPr id="249" name="pasted-image.png"/>
          <p:cNvPicPr/>
          <p:nvPr/>
        </p:nvPicPr>
        <p:blipFill>
          <a:blip r:embed="rId3">
            <a:extLst/>
          </a:blip>
          <a:stretch>
            <a:fillRect/>
          </a:stretch>
        </p:blipFill>
        <p:spPr>
          <a:xfrm>
            <a:off x="-10158" y="-863600"/>
            <a:ext cx="17003160" cy="10626977"/>
          </a:xfrm>
          <a:prstGeom prst="rect">
            <a:avLst/>
          </a:prstGeom>
          <a:ln w="12700">
            <a:miter lim="400000"/>
          </a:ln>
        </p:spPr>
      </p:pic>
      <p:sp>
        <p:nvSpPr>
          <p:cNvPr id="250" name="Shape 250"/>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251" name="Shape 251"/>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 name="Shape 55"/>
          <p:cNvSpPr/>
          <p:nvPr>
            <p:ph type="title"/>
          </p:nvPr>
        </p:nvSpPr>
        <p:spPr>
          <a:prstGeom prst="rect">
            <a:avLst/>
          </a:prstGeom>
        </p:spPr>
        <p:txBody>
          <a:bodyPr/>
          <a:lstStyle/>
          <a:p>
            <a:pPr lvl="0">
              <a:defRPr b="0" sz="1800">
                <a:solidFill>
                  <a:srgbClr val="000000"/>
                </a:solidFill>
              </a:defRPr>
            </a:pPr>
            <a:r>
              <a:rPr b="1" sz="8200">
                <a:solidFill>
                  <a:srgbClr val="F16448"/>
                </a:solidFill>
              </a:rPr>
              <a:t>What I Actually Do</a:t>
            </a:r>
          </a:p>
        </p:txBody>
      </p:sp>
      <p:sp>
        <p:nvSpPr>
          <p:cNvPr id="56" name="Shape 56"/>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57" name="pasted-image.png"/>
          <p:cNvPicPr/>
          <p:nvPr/>
        </p:nvPicPr>
        <p:blipFill>
          <a:blip r:embed="rId3">
            <a:extLst/>
          </a:blip>
          <a:stretch>
            <a:fillRect/>
          </a:stretch>
        </p:blipFill>
        <p:spPr>
          <a:xfrm>
            <a:off x="-8147" y="2698226"/>
            <a:ext cx="13021094" cy="2048263"/>
          </a:xfrm>
          <a:prstGeom prst="rect">
            <a:avLst/>
          </a:prstGeom>
          <a:ln w="12700">
            <a:miter lim="400000"/>
          </a:ln>
        </p:spPr>
      </p:pic>
      <p:pic>
        <p:nvPicPr>
          <p:cNvPr id="58" name="pasted-image.png"/>
          <p:cNvPicPr/>
          <p:nvPr/>
        </p:nvPicPr>
        <p:blipFill>
          <a:blip r:embed="rId4">
            <a:extLst/>
          </a:blip>
          <a:stretch>
            <a:fillRect/>
          </a:stretch>
        </p:blipFill>
        <p:spPr>
          <a:xfrm>
            <a:off x="-4334" y="4720863"/>
            <a:ext cx="13026168" cy="2064475"/>
          </a:xfrm>
          <a:prstGeom prst="rect">
            <a:avLst/>
          </a:prstGeom>
          <a:ln w="12700">
            <a:miter lim="400000"/>
          </a:ln>
        </p:spPr>
      </p:pic>
      <p:pic>
        <p:nvPicPr>
          <p:cNvPr id="59" name="pasted-image.png"/>
          <p:cNvPicPr/>
          <p:nvPr/>
        </p:nvPicPr>
        <p:blipFill>
          <a:blip r:embed="rId5">
            <a:extLst/>
          </a:blip>
          <a:stretch>
            <a:fillRect/>
          </a:stretch>
        </p:blipFill>
        <p:spPr>
          <a:xfrm>
            <a:off x="6350" y="6780079"/>
            <a:ext cx="13004800" cy="1663406"/>
          </a:xfrm>
          <a:prstGeom prst="rect">
            <a:avLst/>
          </a:prstGeom>
          <a:ln w="12700">
            <a:miter lim="400000"/>
          </a:ln>
        </p:spPr>
      </p:pic>
      <p:sp>
        <p:nvSpPr>
          <p:cNvPr id="60" name="Shape 60"/>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5" name="Shape 255"/>
          <p:cNvSpPr/>
          <p:nvPr>
            <p:ph type="title"/>
          </p:nvPr>
        </p:nvSpPr>
        <p:spPr>
          <a:prstGeom prst="rect">
            <a:avLst/>
          </a:prstGeom>
        </p:spPr>
        <p:txBody>
          <a:bodyPr/>
          <a:lstStyle/>
          <a:p>
            <a:pPr lvl="0">
              <a:defRPr b="0" sz="1800">
                <a:solidFill>
                  <a:srgbClr val="000000"/>
                </a:solidFill>
              </a:defRPr>
            </a:pPr>
            <a:r>
              <a:rPr b="1" sz="8200">
                <a:solidFill>
                  <a:srgbClr val="F16448"/>
                </a:solidFill>
              </a:rPr>
              <a:t>Explore</a:t>
            </a:r>
          </a:p>
        </p:txBody>
      </p:sp>
      <p:sp>
        <p:nvSpPr>
          <p:cNvPr id="256" name="Shape 256"/>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257" name="pasted-image.png"/>
          <p:cNvPicPr/>
          <p:nvPr/>
        </p:nvPicPr>
        <p:blipFill>
          <a:blip r:embed="rId3">
            <a:extLst/>
          </a:blip>
          <a:stretch>
            <a:fillRect/>
          </a:stretch>
        </p:blipFill>
        <p:spPr>
          <a:xfrm>
            <a:off x="-1" y="2099447"/>
            <a:ext cx="14585586" cy="6800642"/>
          </a:xfrm>
          <a:prstGeom prst="rect">
            <a:avLst/>
          </a:prstGeom>
          <a:ln w="12700">
            <a:miter lim="400000"/>
          </a:ln>
        </p:spPr>
      </p:pic>
      <p:sp>
        <p:nvSpPr>
          <p:cNvPr id="258" name="Shape 258"/>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2" name="Shape 262"/>
          <p:cNvSpPr/>
          <p:nvPr>
            <p:ph type="title"/>
          </p:nvPr>
        </p:nvSpPr>
        <p:spPr>
          <a:prstGeom prst="rect">
            <a:avLst/>
          </a:prstGeom>
        </p:spPr>
        <p:txBody>
          <a:bodyPr/>
          <a:lstStyle/>
          <a:p>
            <a:pPr lvl="0">
              <a:defRPr b="0" sz="1800">
                <a:solidFill>
                  <a:srgbClr val="000000"/>
                </a:solidFill>
              </a:defRPr>
            </a:pPr>
            <a:r>
              <a:rPr b="1" sz="8200">
                <a:solidFill>
                  <a:srgbClr val="F16448"/>
                </a:solidFill>
              </a:rPr>
              <a:t>Pandas</a:t>
            </a:r>
          </a:p>
        </p:txBody>
      </p:sp>
      <p:sp>
        <p:nvSpPr>
          <p:cNvPr id="263" name="Shape 263"/>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264" name="pasted-image.png"/>
          <p:cNvPicPr/>
          <p:nvPr/>
        </p:nvPicPr>
        <p:blipFill>
          <a:blip r:embed="rId3">
            <a:extLst/>
          </a:blip>
          <a:stretch>
            <a:fillRect/>
          </a:stretch>
        </p:blipFill>
        <p:spPr>
          <a:xfrm>
            <a:off x="135776" y="1939920"/>
            <a:ext cx="12733248" cy="6972190"/>
          </a:xfrm>
          <a:prstGeom prst="rect">
            <a:avLst/>
          </a:prstGeom>
          <a:ln w="12700">
            <a:miter lim="400000"/>
          </a:ln>
        </p:spPr>
      </p:pic>
      <p:sp>
        <p:nvSpPr>
          <p:cNvPr id="265" name="Shape 265"/>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9" name="Shape 269"/>
          <p:cNvSpPr/>
          <p:nvPr>
            <p:ph type="title"/>
          </p:nvPr>
        </p:nvSpPr>
        <p:spPr>
          <a:prstGeom prst="rect">
            <a:avLst/>
          </a:prstGeom>
        </p:spPr>
        <p:txBody>
          <a:bodyPr/>
          <a:lstStyle/>
          <a:p>
            <a:pPr lvl="0">
              <a:defRPr b="0" sz="1800">
                <a:solidFill>
                  <a:srgbClr val="000000"/>
                </a:solidFill>
              </a:defRPr>
            </a:pPr>
            <a:r>
              <a:rPr b="1" sz="8200">
                <a:solidFill>
                  <a:srgbClr val="F16448"/>
                </a:solidFill>
              </a:rPr>
              <a:t>Pandas</a:t>
            </a:r>
          </a:p>
        </p:txBody>
      </p:sp>
      <p:sp>
        <p:nvSpPr>
          <p:cNvPr id="270" name="Shape 270"/>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271" name="pasted-image.png"/>
          <p:cNvPicPr/>
          <p:nvPr/>
        </p:nvPicPr>
        <p:blipFill>
          <a:blip r:embed="rId3">
            <a:extLst/>
          </a:blip>
          <a:stretch>
            <a:fillRect/>
          </a:stretch>
        </p:blipFill>
        <p:spPr>
          <a:xfrm>
            <a:off x="0" y="2047314"/>
            <a:ext cx="13004801" cy="5930376"/>
          </a:xfrm>
          <a:prstGeom prst="rect">
            <a:avLst/>
          </a:prstGeom>
          <a:ln w="12700">
            <a:miter lim="400000"/>
          </a:ln>
        </p:spPr>
      </p:pic>
      <p:sp>
        <p:nvSpPr>
          <p:cNvPr id="272" name="Shape 272"/>
          <p:cNvSpPr/>
          <p:nvPr/>
        </p:nvSpPr>
        <p:spPr>
          <a:xfrm>
            <a:off x="2479923" y="2186273"/>
            <a:ext cx="4238356" cy="428674"/>
          </a:xfrm>
          <a:prstGeom prst="roundRect">
            <a:avLst>
              <a:gd name="adj" fmla="val 48175"/>
            </a:avLst>
          </a:prstGeom>
          <a:ln w="50800">
            <a:solidFill>
              <a:srgbClr val="C82506"/>
            </a:solidFill>
            <a:miter lim="400000"/>
          </a:ln>
          <a:effectLst>
            <a:outerShdw sx="100000" sy="100000" kx="0" ky="0" algn="b" rotWithShape="0" blurRad="38100" dist="25400" dir="5400000">
              <a:srgbClr val="000000">
                <a:alpha val="50000"/>
              </a:srgbClr>
            </a:outerShdw>
          </a:effectLst>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
        <p:nvSpPr>
          <p:cNvPr id="273" name="Shape 273"/>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
        <p:nvSpPr>
          <p:cNvPr id="274" name="Shape 274"/>
          <p:cNvSpPr/>
          <p:nvPr/>
        </p:nvSpPr>
        <p:spPr>
          <a:xfrm>
            <a:off x="86635" y="3824348"/>
            <a:ext cx="12831530" cy="5022812"/>
          </a:xfrm>
          <a:prstGeom prst="rect">
            <a:avLst/>
          </a:prstGeom>
          <a:solidFill>
            <a:srgbClr val="FFFFFF"/>
          </a:solidFill>
          <a:ln w="12700">
            <a:miter lim="400000"/>
          </a:ln>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Tree>
  </p:cSld>
  <p:clrMapOvr>
    <a:masterClrMapping/>
  </p:clrMapOvr>
  <p:transition spd="fast"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8" name="Shape 278"/>
          <p:cNvSpPr/>
          <p:nvPr>
            <p:ph type="title"/>
          </p:nvPr>
        </p:nvSpPr>
        <p:spPr>
          <a:prstGeom prst="rect">
            <a:avLst/>
          </a:prstGeom>
        </p:spPr>
        <p:txBody>
          <a:bodyPr/>
          <a:lstStyle/>
          <a:p>
            <a:pPr lvl="0">
              <a:defRPr b="0" sz="1800">
                <a:solidFill>
                  <a:srgbClr val="000000"/>
                </a:solidFill>
              </a:defRPr>
            </a:pPr>
            <a:r>
              <a:rPr b="1" sz="8200">
                <a:solidFill>
                  <a:srgbClr val="F16448"/>
                </a:solidFill>
              </a:rPr>
              <a:t>Pandas</a:t>
            </a:r>
          </a:p>
        </p:txBody>
      </p:sp>
      <p:sp>
        <p:nvSpPr>
          <p:cNvPr id="279" name="Shape 279"/>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280" name="pasted-image.png"/>
          <p:cNvPicPr/>
          <p:nvPr/>
        </p:nvPicPr>
        <p:blipFill>
          <a:blip r:embed="rId3">
            <a:extLst/>
          </a:blip>
          <a:stretch>
            <a:fillRect/>
          </a:stretch>
        </p:blipFill>
        <p:spPr>
          <a:xfrm>
            <a:off x="0" y="2047314"/>
            <a:ext cx="13004801" cy="5930376"/>
          </a:xfrm>
          <a:prstGeom prst="rect">
            <a:avLst/>
          </a:prstGeom>
          <a:ln w="12700">
            <a:miter lim="400000"/>
          </a:ln>
        </p:spPr>
      </p:pic>
      <p:sp>
        <p:nvSpPr>
          <p:cNvPr id="281" name="Shape 281"/>
          <p:cNvSpPr/>
          <p:nvPr/>
        </p:nvSpPr>
        <p:spPr>
          <a:xfrm>
            <a:off x="1133723" y="2186273"/>
            <a:ext cx="1369297" cy="428674"/>
          </a:xfrm>
          <a:prstGeom prst="roundRect">
            <a:avLst>
              <a:gd name="adj" fmla="val 48175"/>
            </a:avLst>
          </a:prstGeom>
          <a:ln w="50800">
            <a:solidFill>
              <a:srgbClr val="C82506"/>
            </a:solidFill>
            <a:miter lim="400000"/>
          </a:ln>
          <a:effectLst>
            <a:outerShdw sx="100000" sy="100000" kx="0" ky="0" algn="b" rotWithShape="0" blurRad="38100" dist="25400" dir="5400000">
              <a:srgbClr val="000000">
                <a:alpha val="50000"/>
              </a:srgbClr>
            </a:outerShdw>
          </a:effectLst>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
        <p:nvSpPr>
          <p:cNvPr id="282" name="Shape 282"/>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
        <p:nvSpPr>
          <p:cNvPr id="283" name="Shape 283"/>
          <p:cNvSpPr/>
          <p:nvPr/>
        </p:nvSpPr>
        <p:spPr>
          <a:xfrm>
            <a:off x="86635" y="3824348"/>
            <a:ext cx="12831530" cy="5022812"/>
          </a:xfrm>
          <a:prstGeom prst="rect">
            <a:avLst/>
          </a:prstGeom>
          <a:solidFill>
            <a:srgbClr val="FFFFFF"/>
          </a:solidFill>
          <a:ln w="12700">
            <a:miter lim="400000"/>
          </a:ln>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Tree>
  </p:cSld>
  <p:clrMapOvr>
    <a:masterClrMapping/>
  </p:clrMapOvr>
  <p:transition spd="fast"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7" name="Shape 287"/>
          <p:cNvSpPr/>
          <p:nvPr>
            <p:ph type="title"/>
          </p:nvPr>
        </p:nvSpPr>
        <p:spPr>
          <a:prstGeom prst="rect">
            <a:avLst/>
          </a:prstGeom>
        </p:spPr>
        <p:txBody>
          <a:bodyPr/>
          <a:lstStyle/>
          <a:p>
            <a:pPr lvl="0">
              <a:defRPr b="0" sz="1800">
                <a:solidFill>
                  <a:srgbClr val="000000"/>
                </a:solidFill>
              </a:defRPr>
            </a:pPr>
            <a:r>
              <a:rPr b="1" sz="8200">
                <a:solidFill>
                  <a:srgbClr val="F16448"/>
                </a:solidFill>
              </a:rPr>
              <a:t>Pandas</a:t>
            </a:r>
          </a:p>
        </p:txBody>
      </p:sp>
      <p:sp>
        <p:nvSpPr>
          <p:cNvPr id="288" name="Shape 288"/>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289" name="pasted-image.png"/>
          <p:cNvPicPr/>
          <p:nvPr/>
        </p:nvPicPr>
        <p:blipFill>
          <a:blip r:embed="rId3">
            <a:extLst/>
          </a:blip>
          <a:stretch>
            <a:fillRect/>
          </a:stretch>
        </p:blipFill>
        <p:spPr>
          <a:xfrm>
            <a:off x="0" y="2047314"/>
            <a:ext cx="13004801" cy="5930376"/>
          </a:xfrm>
          <a:prstGeom prst="rect">
            <a:avLst/>
          </a:prstGeom>
          <a:ln w="12700">
            <a:miter lim="400000"/>
          </a:ln>
        </p:spPr>
      </p:pic>
      <p:sp>
        <p:nvSpPr>
          <p:cNvPr id="290" name="Shape 290"/>
          <p:cNvSpPr/>
          <p:nvPr/>
        </p:nvSpPr>
        <p:spPr>
          <a:xfrm>
            <a:off x="1133723" y="2186273"/>
            <a:ext cx="1369297" cy="428674"/>
          </a:xfrm>
          <a:prstGeom prst="roundRect">
            <a:avLst>
              <a:gd name="adj" fmla="val 48175"/>
            </a:avLst>
          </a:prstGeom>
          <a:ln w="50800">
            <a:solidFill>
              <a:srgbClr val="C82506"/>
            </a:solidFill>
            <a:miter lim="400000"/>
          </a:ln>
          <a:effectLst>
            <a:outerShdw sx="100000" sy="100000" kx="0" ky="0" algn="b" rotWithShape="0" blurRad="38100" dist="25400" dir="5400000">
              <a:srgbClr val="000000">
                <a:alpha val="50000"/>
              </a:srgbClr>
            </a:outerShdw>
          </a:effectLst>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
        <p:nvSpPr>
          <p:cNvPr id="291" name="Shape 291"/>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5" name="Shape 295"/>
          <p:cNvSpPr/>
          <p:nvPr>
            <p:ph type="title"/>
          </p:nvPr>
        </p:nvSpPr>
        <p:spPr>
          <a:prstGeom prst="rect">
            <a:avLst/>
          </a:prstGeom>
        </p:spPr>
        <p:txBody>
          <a:bodyPr/>
          <a:lstStyle/>
          <a:p>
            <a:pPr lvl="0">
              <a:defRPr b="0" sz="1800">
                <a:solidFill>
                  <a:srgbClr val="000000"/>
                </a:solidFill>
              </a:defRPr>
            </a:pPr>
            <a:r>
              <a:rPr b="1" sz="8200">
                <a:solidFill>
                  <a:srgbClr val="F16448"/>
                </a:solidFill>
              </a:rPr>
              <a:t>Visualize</a:t>
            </a:r>
          </a:p>
        </p:txBody>
      </p:sp>
      <p:sp>
        <p:nvSpPr>
          <p:cNvPr id="296" name="Shape 296"/>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297" name="pasted-image.png"/>
          <p:cNvPicPr/>
          <p:nvPr/>
        </p:nvPicPr>
        <p:blipFill>
          <a:blip r:embed="rId3">
            <a:extLst/>
          </a:blip>
          <a:stretch>
            <a:fillRect/>
          </a:stretch>
        </p:blipFill>
        <p:spPr>
          <a:xfrm>
            <a:off x="0" y="2337624"/>
            <a:ext cx="13004800" cy="5078352"/>
          </a:xfrm>
          <a:prstGeom prst="rect">
            <a:avLst/>
          </a:prstGeom>
          <a:ln w="12700">
            <a:miter lim="400000"/>
          </a:ln>
        </p:spPr>
      </p:pic>
      <p:sp>
        <p:nvSpPr>
          <p:cNvPr id="298" name="Shape 298"/>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2" name="Shape 302"/>
          <p:cNvSpPr/>
          <p:nvPr>
            <p:ph type="title"/>
          </p:nvPr>
        </p:nvSpPr>
        <p:spPr>
          <a:prstGeom prst="rect">
            <a:avLst/>
          </a:prstGeom>
        </p:spPr>
        <p:txBody>
          <a:bodyPr/>
          <a:lstStyle/>
          <a:p>
            <a:pPr lvl="0">
              <a:defRPr b="0" sz="1800">
                <a:solidFill>
                  <a:srgbClr val="000000"/>
                </a:solidFill>
              </a:defRPr>
            </a:pPr>
            <a:r>
              <a:rPr b="1" sz="8200">
                <a:solidFill>
                  <a:srgbClr val="F16448"/>
                </a:solidFill>
              </a:rPr>
              <a:t>Visualize</a:t>
            </a:r>
          </a:p>
        </p:txBody>
      </p:sp>
      <p:sp>
        <p:nvSpPr>
          <p:cNvPr id="303" name="Shape 303"/>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304" name="pasted-image.png"/>
          <p:cNvPicPr/>
          <p:nvPr/>
        </p:nvPicPr>
        <p:blipFill>
          <a:blip r:embed="rId3">
            <a:extLst/>
          </a:blip>
          <a:stretch>
            <a:fillRect/>
          </a:stretch>
        </p:blipFill>
        <p:spPr>
          <a:xfrm>
            <a:off x="0" y="2337624"/>
            <a:ext cx="13004800" cy="5078352"/>
          </a:xfrm>
          <a:prstGeom prst="rect">
            <a:avLst/>
          </a:prstGeom>
          <a:ln w="12700">
            <a:miter lim="400000"/>
          </a:ln>
        </p:spPr>
      </p:pic>
      <p:sp>
        <p:nvSpPr>
          <p:cNvPr id="305" name="Shape 305"/>
          <p:cNvSpPr/>
          <p:nvPr/>
        </p:nvSpPr>
        <p:spPr>
          <a:xfrm>
            <a:off x="25400" y="4704742"/>
            <a:ext cx="9093179" cy="1040805"/>
          </a:xfrm>
          <a:prstGeom prst="roundRect">
            <a:avLst>
              <a:gd name="adj" fmla="val 19842"/>
            </a:avLst>
          </a:prstGeom>
          <a:ln w="50800">
            <a:solidFill>
              <a:srgbClr val="C82506"/>
            </a:solidFill>
            <a:miter lim="400000"/>
          </a:ln>
          <a:effectLst>
            <a:outerShdw sx="100000" sy="100000" kx="0" ky="0" algn="b" rotWithShape="0" blurRad="38100" dist="25400" dir="5400000">
              <a:srgbClr val="000000">
                <a:alpha val="50000"/>
              </a:srgbClr>
            </a:outerShdw>
          </a:effectLst>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
        <p:nvSpPr>
          <p:cNvPr id="306" name="Shape 306"/>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0" name="Shape 310"/>
          <p:cNvSpPr/>
          <p:nvPr>
            <p:ph type="title"/>
          </p:nvPr>
        </p:nvSpPr>
        <p:spPr>
          <a:prstGeom prst="rect">
            <a:avLst/>
          </a:prstGeom>
        </p:spPr>
        <p:txBody>
          <a:bodyPr/>
          <a:lstStyle/>
          <a:p>
            <a:pPr lvl="0">
              <a:defRPr b="0" sz="1800">
                <a:solidFill>
                  <a:srgbClr val="000000"/>
                </a:solidFill>
              </a:defRPr>
            </a:pPr>
            <a:r>
              <a:rPr b="1" sz="8200">
                <a:solidFill>
                  <a:srgbClr val="F16448"/>
                </a:solidFill>
              </a:rPr>
              <a:t>Visualize</a:t>
            </a:r>
          </a:p>
        </p:txBody>
      </p:sp>
      <p:sp>
        <p:nvSpPr>
          <p:cNvPr id="311" name="Shape 311"/>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312" name="pasted-image.png"/>
          <p:cNvPicPr/>
          <p:nvPr/>
        </p:nvPicPr>
        <p:blipFill>
          <a:blip r:embed="rId3">
            <a:extLst/>
          </a:blip>
          <a:stretch>
            <a:fillRect/>
          </a:stretch>
        </p:blipFill>
        <p:spPr>
          <a:xfrm>
            <a:off x="0" y="2338596"/>
            <a:ext cx="13004801" cy="5078352"/>
          </a:xfrm>
          <a:prstGeom prst="rect">
            <a:avLst/>
          </a:prstGeom>
          <a:ln w="12700">
            <a:miter lim="400000"/>
          </a:ln>
        </p:spPr>
      </p:pic>
      <p:sp>
        <p:nvSpPr>
          <p:cNvPr id="313" name="Shape 313"/>
          <p:cNvSpPr/>
          <p:nvPr/>
        </p:nvSpPr>
        <p:spPr>
          <a:xfrm>
            <a:off x="25400" y="5943997"/>
            <a:ext cx="12954000" cy="1048094"/>
          </a:xfrm>
          <a:prstGeom prst="roundRect">
            <a:avLst>
              <a:gd name="adj" fmla="val 27162"/>
            </a:avLst>
          </a:prstGeom>
          <a:ln w="50800">
            <a:solidFill>
              <a:srgbClr val="C82506"/>
            </a:solidFill>
            <a:miter lim="400000"/>
          </a:ln>
          <a:effectLst>
            <a:outerShdw sx="100000" sy="100000" kx="0" ky="0" algn="b" rotWithShape="0" blurRad="38100" dist="25400" dir="5400000">
              <a:srgbClr val="000000">
                <a:alpha val="50000"/>
              </a:srgbClr>
            </a:outerShdw>
          </a:effectLst>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
        <p:nvSpPr>
          <p:cNvPr id="314" name="Shape 314"/>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8" name="Shape 318"/>
          <p:cNvSpPr/>
          <p:nvPr>
            <p:ph type="title"/>
          </p:nvPr>
        </p:nvSpPr>
        <p:spPr>
          <a:prstGeom prst="rect">
            <a:avLst/>
          </a:prstGeom>
        </p:spPr>
        <p:txBody>
          <a:bodyPr/>
          <a:lstStyle/>
          <a:p>
            <a:pPr lvl="0">
              <a:defRPr b="0" sz="1800">
                <a:solidFill>
                  <a:srgbClr val="000000"/>
                </a:solidFill>
              </a:defRPr>
            </a:pPr>
            <a:r>
              <a:rPr b="1" sz="8200">
                <a:solidFill>
                  <a:srgbClr val="F16448"/>
                </a:solidFill>
              </a:rPr>
              <a:t>Visualize</a:t>
            </a:r>
          </a:p>
        </p:txBody>
      </p:sp>
      <p:sp>
        <p:nvSpPr>
          <p:cNvPr id="319" name="Shape 319"/>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320" name="pasted-image.png"/>
          <p:cNvPicPr/>
          <p:nvPr/>
        </p:nvPicPr>
        <p:blipFill>
          <a:blip r:embed="rId3">
            <a:extLst/>
          </a:blip>
          <a:srcRect l="7006" t="0" r="7006" b="10200"/>
          <a:stretch>
            <a:fillRect/>
          </a:stretch>
        </p:blipFill>
        <p:spPr>
          <a:xfrm>
            <a:off x="-9582" y="1987955"/>
            <a:ext cx="13023964" cy="6876207"/>
          </a:xfrm>
          <a:prstGeom prst="rect">
            <a:avLst/>
          </a:prstGeom>
          <a:ln w="12700">
            <a:miter lim="400000"/>
          </a:ln>
        </p:spPr>
      </p:pic>
      <p:sp>
        <p:nvSpPr>
          <p:cNvPr id="321" name="Shape 321"/>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5" name="Shape 325"/>
          <p:cNvSpPr/>
          <p:nvPr>
            <p:ph type="title"/>
          </p:nvPr>
        </p:nvSpPr>
        <p:spPr>
          <a:prstGeom prst="rect">
            <a:avLst/>
          </a:prstGeom>
        </p:spPr>
        <p:txBody>
          <a:bodyPr/>
          <a:lstStyle/>
          <a:p>
            <a:pPr lvl="0">
              <a:defRPr b="0" sz="1800">
                <a:solidFill>
                  <a:srgbClr val="000000"/>
                </a:solidFill>
              </a:defRPr>
            </a:pPr>
            <a:r>
              <a:rPr b="1" sz="8200">
                <a:solidFill>
                  <a:srgbClr val="F16448"/>
                </a:solidFill>
              </a:rPr>
              <a:t>Visualize</a:t>
            </a:r>
          </a:p>
        </p:txBody>
      </p:sp>
      <p:sp>
        <p:nvSpPr>
          <p:cNvPr id="326" name="Shape 326"/>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327" name="pasted-image.png"/>
          <p:cNvPicPr/>
          <p:nvPr/>
        </p:nvPicPr>
        <p:blipFill>
          <a:blip r:embed="rId3">
            <a:extLst/>
          </a:blip>
          <a:srcRect l="7006" t="0" r="7006" b="10200"/>
          <a:stretch>
            <a:fillRect/>
          </a:stretch>
        </p:blipFill>
        <p:spPr>
          <a:xfrm>
            <a:off x="-9582" y="1987955"/>
            <a:ext cx="13023964" cy="6876207"/>
          </a:xfrm>
          <a:prstGeom prst="rect">
            <a:avLst/>
          </a:prstGeom>
          <a:ln w="12700">
            <a:miter lim="400000"/>
          </a:ln>
        </p:spPr>
      </p:pic>
      <p:sp>
        <p:nvSpPr>
          <p:cNvPr id="328" name="Shape 328"/>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
        <p:nvSpPr>
          <p:cNvPr id="329" name="Shape 329"/>
          <p:cNvSpPr/>
          <p:nvPr/>
        </p:nvSpPr>
        <p:spPr>
          <a:xfrm>
            <a:off x="4758463" y="5350736"/>
            <a:ext cx="1270001" cy="1968107"/>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76200">
            <a:solidFill>
              <a:srgbClr val="C82506"/>
            </a:solidFill>
            <a:miter lim="400000"/>
          </a:ln>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
        <p:nvSpPr>
          <p:cNvPr id="330" name="Shape 330"/>
          <p:cNvSpPr/>
          <p:nvPr/>
        </p:nvSpPr>
        <p:spPr>
          <a:xfrm>
            <a:off x="6524354" y="5494571"/>
            <a:ext cx="917846" cy="1339999"/>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76200">
            <a:solidFill>
              <a:srgbClr val="C82506"/>
            </a:solidFill>
            <a:miter lim="400000"/>
          </a:ln>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Tree>
  </p:cSld>
  <p:clrMapOvr>
    <a:masterClrMapping/>
  </p:clrMapOvr>
  <p:transition spd="fast"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 name="Shape 64"/>
          <p:cNvSpPr/>
          <p:nvPr>
            <p:ph type="title"/>
          </p:nvPr>
        </p:nvSpPr>
        <p:spPr>
          <a:prstGeom prst="rect">
            <a:avLst/>
          </a:prstGeom>
        </p:spPr>
        <p:txBody>
          <a:bodyPr/>
          <a:lstStyle/>
          <a:p>
            <a:pPr lvl="0">
              <a:defRPr b="0" sz="1800">
                <a:solidFill>
                  <a:srgbClr val="000000"/>
                </a:solidFill>
              </a:defRPr>
            </a:pPr>
            <a:r>
              <a:rPr b="1" sz="8200">
                <a:solidFill>
                  <a:srgbClr val="F16448"/>
                </a:solidFill>
              </a:rPr>
              <a:t>What I'll Cover</a:t>
            </a:r>
          </a:p>
        </p:txBody>
      </p:sp>
      <p:sp>
        <p:nvSpPr>
          <p:cNvPr id="65" name="Shape 65"/>
          <p:cNvSpPr/>
          <p:nvPr>
            <p:ph type="body" idx="1"/>
          </p:nvPr>
        </p:nvSpPr>
        <p:spPr>
          <a:xfrm>
            <a:off x="927100" y="2768600"/>
            <a:ext cx="11722100" cy="6083300"/>
          </a:xfrm>
          <a:prstGeom prst="rect">
            <a:avLst/>
          </a:prstGeom>
        </p:spPr>
        <p:txBody>
          <a:bodyPr lIns="0" tIns="0" rIns="0" bIns="0" anchor="t"/>
          <a:lstStyle>
            <a:lvl1pPr marL="457200" indent="-419100">
              <a:lnSpc>
                <a:spcPct val="30000"/>
              </a:lnSpc>
              <a:buSzPct val="125000"/>
              <a:defRPr sz="4500"/>
            </a:lvl1pPr>
          </a:lstStyle>
          <a:p>
            <a:pPr lvl="0">
              <a:defRPr sz="1800">
                <a:solidFill>
                  <a:srgbClr val="000000"/>
                </a:solidFill>
              </a:defRPr>
            </a:pPr>
            <a:r>
              <a:rPr sz="4500">
                <a:solidFill>
                  <a:srgbClr val="444444"/>
                </a:solidFill>
              </a:rPr>
              <a:t>What is Data Science?</a:t>
            </a:r>
          </a:p>
        </p:txBody>
      </p:sp>
      <p:sp>
        <p:nvSpPr>
          <p:cNvPr id="66" name="Shape 66"/>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67" name="Shape 67"/>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4" name="Shape 334"/>
          <p:cNvSpPr/>
          <p:nvPr>
            <p:ph type="title"/>
          </p:nvPr>
        </p:nvSpPr>
        <p:spPr>
          <a:prstGeom prst="rect">
            <a:avLst/>
          </a:prstGeom>
        </p:spPr>
        <p:txBody>
          <a:bodyPr/>
          <a:lstStyle/>
          <a:p>
            <a:pPr lvl="0">
              <a:defRPr b="0" sz="1800">
                <a:solidFill>
                  <a:srgbClr val="000000"/>
                </a:solidFill>
              </a:defRPr>
            </a:pPr>
            <a:r>
              <a:rPr b="1" sz="8200">
                <a:solidFill>
                  <a:srgbClr val="F16448"/>
                </a:solidFill>
              </a:rPr>
              <a:t>Explore More</a:t>
            </a:r>
          </a:p>
        </p:txBody>
      </p:sp>
      <p:sp>
        <p:nvSpPr>
          <p:cNvPr id="335" name="Shape 335"/>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336" name="pasted-image.png"/>
          <p:cNvPicPr/>
          <p:nvPr/>
        </p:nvPicPr>
        <p:blipFill>
          <a:blip r:embed="rId3">
            <a:extLst/>
          </a:blip>
          <a:srcRect l="0" t="0" r="0" b="2973"/>
          <a:stretch>
            <a:fillRect/>
          </a:stretch>
        </p:blipFill>
        <p:spPr>
          <a:xfrm>
            <a:off x="0" y="2008673"/>
            <a:ext cx="13004801" cy="6849437"/>
          </a:xfrm>
          <a:prstGeom prst="rect">
            <a:avLst/>
          </a:prstGeom>
          <a:ln w="12700">
            <a:miter lim="400000"/>
          </a:ln>
        </p:spPr>
      </p:pic>
      <p:sp>
        <p:nvSpPr>
          <p:cNvPr id="337" name="Shape 337"/>
          <p:cNvSpPr/>
          <p:nvPr/>
        </p:nvSpPr>
        <p:spPr>
          <a:xfrm>
            <a:off x="25399" y="2075511"/>
            <a:ext cx="8289899" cy="455257"/>
          </a:xfrm>
          <a:prstGeom prst="roundRect">
            <a:avLst>
              <a:gd name="adj" fmla="val 50000"/>
            </a:avLst>
          </a:prstGeom>
          <a:ln w="50800">
            <a:solidFill>
              <a:srgbClr val="C82506"/>
            </a:solidFill>
            <a:miter lim="400000"/>
          </a:ln>
          <a:effectLst>
            <a:outerShdw sx="100000" sy="100000" kx="0" ky="0" algn="b" rotWithShape="0" blurRad="38100" dist="25400" dir="5400000">
              <a:srgbClr val="000000">
                <a:alpha val="50000"/>
              </a:srgbClr>
            </a:outerShdw>
          </a:effectLst>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
        <p:nvSpPr>
          <p:cNvPr id="338" name="Shape 338"/>
          <p:cNvSpPr/>
          <p:nvPr/>
        </p:nvSpPr>
        <p:spPr>
          <a:xfrm>
            <a:off x="610395" y="5606580"/>
            <a:ext cx="12436569" cy="455258"/>
          </a:xfrm>
          <a:prstGeom prst="roundRect">
            <a:avLst>
              <a:gd name="adj" fmla="val 50000"/>
            </a:avLst>
          </a:prstGeom>
          <a:ln w="50800">
            <a:solidFill>
              <a:srgbClr val="C82506"/>
            </a:solidFill>
            <a:miter lim="400000"/>
          </a:ln>
          <a:effectLst>
            <a:outerShdw sx="100000" sy="100000" kx="0" ky="0" algn="b" rotWithShape="0" blurRad="38100" dist="25400" dir="5400000">
              <a:srgbClr val="000000">
                <a:alpha val="50000"/>
              </a:srgbClr>
            </a:outerShdw>
          </a:effectLst>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
        <p:nvSpPr>
          <p:cNvPr id="339" name="Shape 339"/>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3" name="Shape 343"/>
          <p:cNvSpPr/>
          <p:nvPr>
            <p:ph type="title"/>
          </p:nvPr>
        </p:nvSpPr>
        <p:spPr>
          <a:prstGeom prst="rect">
            <a:avLst/>
          </a:prstGeom>
        </p:spPr>
        <p:txBody>
          <a:bodyPr/>
          <a:lstStyle/>
          <a:p>
            <a:pPr lvl="0">
              <a:defRPr b="0" sz="1800">
                <a:solidFill>
                  <a:srgbClr val="000000"/>
                </a:solidFill>
              </a:defRPr>
            </a:pPr>
            <a:r>
              <a:rPr b="1" sz="8200">
                <a:solidFill>
                  <a:srgbClr val="F16448"/>
                </a:solidFill>
              </a:rPr>
              <a:t>Explore More</a:t>
            </a:r>
          </a:p>
        </p:txBody>
      </p:sp>
      <p:sp>
        <p:nvSpPr>
          <p:cNvPr id="344" name="Shape 344"/>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345" name="pasted-image.png"/>
          <p:cNvPicPr/>
          <p:nvPr/>
        </p:nvPicPr>
        <p:blipFill>
          <a:blip r:embed="rId3">
            <a:extLst/>
          </a:blip>
          <a:stretch>
            <a:fillRect/>
          </a:stretch>
        </p:blipFill>
        <p:spPr>
          <a:xfrm>
            <a:off x="0" y="2253652"/>
            <a:ext cx="13004801" cy="1989442"/>
          </a:xfrm>
          <a:prstGeom prst="rect">
            <a:avLst/>
          </a:prstGeom>
          <a:ln w="12700">
            <a:miter lim="400000"/>
          </a:ln>
        </p:spPr>
      </p:pic>
      <p:pic>
        <p:nvPicPr>
          <p:cNvPr id="346" name="pasted-image.png"/>
          <p:cNvPicPr/>
          <p:nvPr/>
        </p:nvPicPr>
        <p:blipFill>
          <a:blip r:embed="rId4">
            <a:extLst/>
          </a:blip>
          <a:stretch>
            <a:fillRect/>
          </a:stretch>
        </p:blipFill>
        <p:spPr>
          <a:xfrm>
            <a:off x="0" y="4301752"/>
            <a:ext cx="11815852" cy="1150096"/>
          </a:xfrm>
          <a:prstGeom prst="rect">
            <a:avLst/>
          </a:prstGeom>
          <a:ln w="12700">
            <a:miter lim="400000"/>
          </a:ln>
        </p:spPr>
      </p:pic>
      <p:pic>
        <p:nvPicPr>
          <p:cNvPr id="347" name="pasted-image.png"/>
          <p:cNvPicPr/>
          <p:nvPr/>
        </p:nvPicPr>
        <p:blipFill>
          <a:blip r:embed="rId5">
            <a:extLst/>
          </a:blip>
          <a:stretch>
            <a:fillRect/>
          </a:stretch>
        </p:blipFill>
        <p:spPr>
          <a:xfrm>
            <a:off x="0" y="5510506"/>
            <a:ext cx="7612999" cy="1737013"/>
          </a:xfrm>
          <a:prstGeom prst="rect">
            <a:avLst/>
          </a:prstGeom>
          <a:ln w="12700">
            <a:miter lim="400000"/>
          </a:ln>
        </p:spPr>
      </p:pic>
      <p:pic>
        <p:nvPicPr>
          <p:cNvPr id="348" name="pasted-image.png"/>
          <p:cNvPicPr/>
          <p:nvPr/>
        </p:nvPicPr>
        <p:blipFill>
          <a:blip r:embed="rId6">
            <a:extLst/>
          </a:blip>
          <a:stretch>
            <a:fillRect/>
          </a:stretch>
        </p:blipFill>
        <p:spPr>
          <a:xfrm>
            <a:off x="0" y="7306178"/>
            <a:ext cx="9657045" cy="1448558"/>
          </a:xfrm>
          <a:prstGeom prst="rect">
            <a:avLst/>
          </a:prstGeom>
          <a:ln w="12700">
            <a:miter lim="400000"/>
          </a:ln>
        </p:spPr>
      </p:pic>
      <p:sp>
        <p:nvSpPr>
          <p:cNvPr id="349" name="Shape 349"/>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3" name="Shape 353"/>
          <p:cNvSpPr/>
          <p:nvPr>
            <p:ph type="title"/>
          </p:nvPr>
        </p:nvSpPr>
        <p:spPr>
          <a:prstGeom prst="rect">
            <a:avLst/>
          </a:prstGeom>
        </p:spPr>
        <p:txBody>
          <a:bodyPr/>
          <a:lstStyle/>
          <a:p>
            <a:pPr lvl="0">
              <a:defRPr b="0" sz="1800">
                <a:solidFill>
                  <a:srgbClr val="000000"/>
                </a:solidFill>
              </a:defRPr>
            </a:pPr>
            <a:r>
              <a:rPr b="1" sz="8200">
                <a:solidFill>
                  <a:srgbClr val="F16448"/>
                </a:solidFill>
              </a:rPr>
              <a:t>Explore More</a:t>
            </a:r>
          </a:p>
        </p:txBody>
      </p:sp>
      <p:sp>
        <p:nvSpPr>
          <p:cNvPr id="354" name="Shape 354"/>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355" name="pasted-image.png"/>
          <p:cNvPicPr/>
          <p:nvPr/>
        </p:nvPicPr>
        <p:blipFill>
          <a:blip r:embed="rId3">
            <a:extLst/>
          </a:blip>
          <a:stretch>
            <a:fillRect/>
          </a:stretch>
        </p:blipFill>
        <p:spPr>
          <a:xfrm>
            <a:off x="0" y="2253652"/>
            <a:ext cx="13004801" cy="1989442"/>
          </a:xfrm>
          <a:prstGeom prst="rect">
            <a:avLst/>
          </a:prstGeom>
          <a:ln w="12700">
            <a:miter lim="400000"/>
          </a:ln>
        </p:spPr>
      </p:pic>
      <p:pic>
        <p:nvPicPr>
          <p:cNvPr id="356" name="pasted-image.png"/>
          <p:cNvPicPr/>
          <p:nvPr/>
        </p:nvPicPr>
        <p:blipFill>
          <a:blip r:embed="rId4">
            <a:extLst/>
          </a:blip>
          <a:stretch>
            <a:fillRect/>
          </a:stretch>
        </p:blipFill>
        <p:spPr>
          <a:xfrm>
            <a:off x="0" y="4301752"/>
            <a:ext cx="11815852" cy="1150096"/>
          </a:xfrm>
          <a:prstGeom prst="rect">
            <a:avLst/>
          </a:prstGeom>
          <a:ln w="12700">
            <a:miter lim="400000"/>
          </a:ln>
        </p:spPr>
      </p:pic>
      <p:pic>
        <p:nvPicPr>
          <p:cNvPr id="357" name="pasted-image.png"/>
          <p:cNvPicPr/>
          <p:nvPr/>
        </p:nvPicPr>
        <p:blipFill>
          <a:blip r:embed="rId5">
            <a:extLst/>
          </a:blip>
          <a:stretch>
            <a:fillRect/>
          </a:stretch>
        </p:blipFill>
        <p:spPr>
          <a:xfrm>
            <a:off x="0" y="5510506"/>
            <a:ext cx="7612999" cy="1737013"/>
          </a:xfrm>
          <a:prstGeom prst="rect">
            <a:avLst/>
          </a:prstGeom>
          <a:ln w="12700">
            <a:miter lim="400000"/>
          </a:ln>
        </p:spPr>
      </p:pic>
      <p:pic>
        <p:nvPicPr>
          <p:cNvPr id="358" name="pasted-image.png"/>
          <p:cNvPicPr/>
          <p:nvPr/>
        </p:nvPicPr>
        <p:blipFill>
          <a:blip r:embed="rId6">
            <a:extLst/>
          </a:blip>
          <a:stretch>
            <a:fillRect/>
          </a:stretch>
        </p:blipFill>
        <p:spPr>
          <a:xfrm>
            <a:off x="0" y="7306178"/>
            <a:ext cx="9657045" cy="1448558"/>
          </a:xfrm>
          <a:prstGeom prst="rect">
            <a:avLst/>
          </a:prstGeom>
          <a:ln w="12700">
            <a:miter lim="400000"/>
          </a:ln>
        </p:spPr>
      </p:pic>
      <p:sp>
        <p:nvSpPr>
          <p:cNvPr id="359" name="Shape 359"/>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
        <p:nvSpPr>
          <p:cNvPr id="360" name="Shape 360"/>
          <p:cNvSpPr/>
          <p:nvPr/>
        </p:nvSpPr>
        <p:spPr>
          <a:xfrm>
            <a:off x="2381692" y="2491053"/>
            <a:ext cx="10617693" cy="960187"/>
          </a:xfrm>
          <a:prstGeom prst="roundRect">
            <a:avLst>
              <a:gd name="adj" fmla="val 19840"/>
            </a:avLst>
          </a:prstGeom>
          <a:ln w="76200">
            <a:solidFill>
              <a:srgbClr val="C82506"/>
            </a:solidFill>
            <a:miter lim="400000"/>
          </a:ln>
          <a:effectLst>
            <a:outerShdw sx="100000" sy="100000" kx="0" ky="0" algn="b" rotWithShape="0" blurRad="38100" dist="25400" dir="5400000">
              <a:srgbClr val="000000">
                <a:alpha val="50000"/>
              </a:srgbClr>
            </a:outerShdw>
          </a:effectLst>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Tree>
  </p:cSld>
  <p:clrMapOvr>
    <a:masterClrMapping/>
  </p:clrMapOvr>
  <p:transition spd="fast"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4" name="Shape 364"/>
          <p:cNvSpPr/>
          <p:nvPr>
            <p:ph type="title"/>
          </p:nvPr>
        </p:nvSpPr>
        <p:spPr>
          <a:prstGeom prst="rect">
            <a:avLst/>
          </a:prstGeom>
        </p:spPr>
        <p:txBody>
          <a:bodyPr/>
          <a:lstStyle/>
          <a:p>
            <a:pPr lvl="0">
              <a:defRPr b="0" sz="1800">
                <a:solidFill>
                  <a:srgbClr val="000000"/>
                </a:solidFill>
              </a:defRPr>
            </a:pPr>
            <a:r>
              <a:rPr b="1" sz="8200">
                <a:solidFill>
                  <a:srgbClr val="F16448"/>
                </a:solidFill>
              </a:rPr>
              <a:t>Explore More</a:t>
            </a:r>
          </a:p>
        </p:txBody>
      </p:sp>
      <p:sp>
        <p:nvSpPr>
          <p:cNvPr id="365" name="Shape 365"/>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366" name="pasted-image.png"/>
          <p:cNvPicPr/>
          <p:nvPr/>
        </p:nvPicPr>
        <p:blipFill>
          <a:blip r:embed="rId3">
            <a:extLst/>
          </a:blip>
          <a:stretch>
            <a:fillRect/>
          </a:stretch>
        </p:blipFill>
        <p:spPr>
          <a:xfrm>
            <a:off x="0" y="2253652"/>
            <a:ext cx="13004801" cy="1989442"/>
          </a:xfrm>
          <a:prstGeom prst="rect">
            <a:avLst/>
          </a:prstGeom>
          <a:ln w="12700">
            <a:miter lim="400000"/>
          </a:ln>
        </p:spPr>
      </p:pic>
      <p:pic>
        <p:nvPicPr>
          <p:cNvPr id="367" name="pasted-image.png"/>
          <p:cNvPicPr/>
          <p:nvPr/>
        </p:nvPicPr>
        <p:blipFill>
          <a:blip r:embed="rId4">
            <a:extLst/>
          </a:blip>
          <a:stretch>
            <a:fillRect/>
          </a:stretch>
        </p:blipFill>
        <p:spPr>
          <a:xfrm>
            <a:off x="0" y="4301752"/>
            <a:ext cx="11815852" cy="1150096"/>
          </a:xfrm>
          <a:prstGeom prst="rect">
            <a:avLst/>
          </a:prstGeom>
          <a:ln w="12700">
            <a:miter lim="400000"/>
          </a:ln>
        </p:spPr>
      </p:pic>
      <p:pic>
        <p:nvPicPr>
          <p:cNvPr id="368" name="pasted-image.png"/>
          <p:cNvPicPr/>
          <p:nvPr/>
        </p:nvPicPr>
        <p:blipFill>
          <a:blip r:embed="rId5">
            <a:extLst/>
          </a:blip>
          <a:stretch>
            <a:fillRect/>
          </a:stretch>
        </p:blipFill>
        <p:spPr>
          <a:xfrm>
            <a:off x="0" y="5510506"/>
            <a:ext cx="7612999" cy="1737013"/>
          </a:xfrm>
          <a:prstGeom prst="rect">
            <a:avLst/>
          </a:prstGeom>
          <a:ln w="12700">
            <a:miter lim="400000"/>
          </a:ln>
        </p:spPr>
      </p:pic>
      <p:pic>
        <p:nvPicPr>
          <p:cNvPr id="369" name="pasted-image.png"/>
          <p:cNvPicPr/>
          <p:nvPr/>
        </p:nvPicPr>
        <p:blipFill>
          <a:blip r:embed="rId6">
            <a:extLst/>
          </a:blip>
          <a:stretch>
            <a:fillRect/>
          </a:stretch>
        </p:blipFill>
        <p:spPr>
          <a:xfrm>
            <a:off x="0" y="7306178"/>
            <a:ext cx="9657045" cy="1448558"/>
          </a:xfrm>
          <a:prstGeom prst="rect">
            <a:avLst/>
          </a:prstGeom>
          <a:ln w="12700">
            <a:miter lim="400000"/>
          </a:ln>
        </p:spPr>
      </p:pic>
      <p:sp>
        <p:nvSpPr>
          <p:cNvPr id="370" name="Shape 370"/>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
        <p:nvSpPr>
          <p:cNvPr id="371" name="Shape 371"/>
          <p:cNvSpPr/>
          <p:nvPr/>
        </p:nvSpPr>
        <p:spPr>
          <a:xfrm>
            <a:off x="2394195" y="3338659"/>
            <a:ext cx="8376981" cy="405734"/>
          </a:xfrm>
          <a:prstGeom prst="roundRect">
            <a:avLst>
              <a:gd name="adj" fmla="val 46952"/>
            </a:avLst>
          </a:prstGeom>
          <a:ln w="76200">
            <a:solidFill>
              <a:srgbClr val="C82506"/>
            </a:solidFill>
            <a:miter lim="400000"/>
          </a:ln>
          <a:effectLst>
            <a:outerShdw sx="100000" sy="100000" kx="0" ky="0" algn="b" rotWithShape="0" blurRad="38100" dist="25400" dir="5400000">
              <a:srgbClr val="000000">
                <a:alpha val="50000"/>
              </a:srgbClr>
            </a:outerShdw>
          </a:effectLst>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Tree>
  </p:cSld>
  <p:clrMapOvr>
    <a:masterClrMapping/>
  </p:clrMapOvr>
  <p:transition spd="fast"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5" name="Shape 375"/>
          <p:cNvSpPr/>
          <p:nvPr>
            <p:ph type="title"/>
          </p:nvPr>
        </p:nvSpPr>
        <p:spPr>
          <a:prstGeom prst="rect">
            <a:avLst/>
          </a:prstGeom>
        </p:spPr>
        <p:txBody>
          <a:bodyPr/>
          <a:lstStyle/>
          <a:p>
            <a:pPr lvl="0">
              <a:defRPr b="0" sz="1800">
                <a:solidFill>
                  <a:srgbClr val="000000"/>
                </a:solidFill>
              </a:defRPr>
            </a:pPr>
            <a:r>
              <a:rPr b="1" sz="8200">
                <a:solidFill>
                  <a:srgbClr val="F16448"/>
                </a:solidFill>
              </a:rPr>
              <a:t>Explore More</a:t>
            </a:r>
          </a:p>
        </p:txBody>
      </p:sp>
      <p:sp>
        <p:nvSpPr>
          <p:cNvPr id="376" name="Shape 376"/>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377" name="pasted-image.png"/>
          <p:cNvPicPr/>
          <p:nvPr/>
        </p:nvPicPr>
        <p:blipFill>
          <a:blip r:embed="rId3">
            <a:extLst/>
          </a:blip>
          <a:stretch>
            <a:fillRect/>
          </a:stretch>
        </p:blipFill>
        <p:spPr>
          <a:xfrm>
            <a:off x="0" y="2253652"/>
            <a:ext cx="13004801" cy="1989442"/>
          </a:xfrm>
          <a:prstGeom prst="rect">
            <a:avLst/>
          </a:prstGeom>
          <a:ln w="12700">
            <a:miter lim="400000"/>
          </a:ln>
        </p:spPr>
      </p:pic>
      <p:pic>
        <p:nvPicPr>
          <p:cNvPr id="378" name="pasted-image.png"/>
          <p:cNvPicPr/>
          <p:nvPr/>
        </p:nvPicPr>
        <p:blipFill>
          <a:blip r:embed="rId4">
            <a:extLst/>
          </a:blip>
          <a:stretch>
            <a:fillRect/>
          </a:stretch>
        </p:blipFill>
        <p:spPr>
          <a:xfrm>
            <a:off x="0" y="4301752"/>
            <a:ext cx="11815852" cy="1150096"/>
          </a:xfrm>
          <a:prstGeom prst="rect">
            <a:avLst/>
          </a:prstGeom>
          <a:ln w="12700">
            <a:miter lim="400000"/>
          </a:ln>
        </p:spPr>
      </p:pic>
      <p:pic>
        <p:nvPicPr>
          <p:cNvPr id="379" name="pasted-image.png"/>
          <p:cNvPicPr/>
          <p:nvPr/>
        </p:nvPicPr>
        <p:blipFill>
          <a:blip r:embed="rId5">
            <a:extLst/>
          </a:blip>
          <a:stretch>
            <a:fillRect/>
          </a:stretch>
        </p:blipFill>
        <p:spPr>
          <a:xfrm>
            <a:off x="0" y="5510506"/>
            <a:ext cx="7612999" cy="1737013"/>
          </a:xfrm>
          <a:prstGeom prst="rect">
            <a:avLst/>
          </a:prstGeom>
          <a:ln w="12700">
            <a:miter lim="400000"/>
          </a:ln>
        </p:spPr>
      </p:pic>
      <p:pic>
        <p:nvPicPr>
          <p:cNvPr id="380" name="pasted-image.png"/>
          <p:cNvPicPr/>
          <p:nvPr/>
        </p:nvPicPr>
        <p:blipFill>
          <a:blip r:embed="rId6">
            <a:extLst/>
          </a:blip>
          <a:stretch>
            <a:fillRect/>
          </a:stretch>
        </p:blipFill>
        <p:spPr>
          <a:xfrm>
            <a:off x="0" y="7306178"/>
            <a:ext cx="9657045" cy="1448558"/>
          </a:xfrm>
          <a:prstGeom prst="rect">
            <a:avLst/>
          </a:prstGeom>
          <a:ln w="12700">
            <a:miter lim="400000"/>
          </a:ln>
        </p:spPr>
      </p:pic>
      <p:sp>
        <p:nvSpPr>
          <p:cNvPr id="381" name="Shape 381"/>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
        <p:nvSpPr>
          <p:cNvPr id="382" name="Shape 382"/>
          <p:cNvSpPr/>
          <p:nvPr/>
        </p:nvSpPr>
        <p:spPr>
          <a:xfrm>
            <a:off x="2269361" y="3616288"/>
            <a:ext cx="8146017" cy="405733"/>
          </a:xfrm>
          <a:prstGeom prst="roundRect">
            <a:avLst>
              <a:gd name="adj" fmla="val 46952"/>
            </a:avLst>
          </a:prstGeom>
          <a:ln w="76200">
            <a:solidFill>
              <a:srgbClr val="C82506"/>
            </a:solidFill>
            <a:miter lim="400000"/>
          </a:ln>
          <a:effectLst>
            <a:outerShdw sx="100000" sy="100000" kx="0" ky="0" algn="b" rotWithShape="0" blurRad="38100" dist="25400" dir="5400000">
              <a:srgbClr val="000000">
                <a:alpha val="50000"/>
              </a:srgbClr>
            </a:outerShdw>
          </a:effectLst>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Tree>
  </p:cSld>
  <p:clrMapOvr>
    <a:masterClrMapping/>
  </p:clrMapOvr>
  <p:transition spd="fast" advClick="1"/>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6" name="Shape 386"/>
          <p:cNvSpPr/>
          <p:nvPr>
            <p:ph type="title"/>
          </p:nvPr>
        </p:nvSpPr>
        <p:spPr>
          <a:prstGeom prst="rect">
            <a:avLst/>
          </a:prstGeom>
        </p:spPr>
        <p:txBody>
          <a:bodyPr/>
          <a:lstStyle/>
          <a:p>
            <a:pPr lvl="0">
              <a:defRPr b="0" sz="1800">
                <a:solidFill>
                  <a:srgbClr val="000000"/>
                </a:solidFill>
              </a:defRPr>
            </a:pPr>
            <a:r>
              <a:rPr b="1" sz="8200">
                <a:solidFill>
                  <a:srgbClr val="F16448"/>
                </a:solidFill>
              </a:rPr>
              <a:t>Explore More</a:t>
            </a:r>
          </a:p>
        </p:txBody>
      </p:sp>
      <p:sp>
        <p:nvSpPr>
          <p:cNvPr id="387" name="Shape 387"/>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388" name="pasted-image.png"/>
          <p:cNvPicPr/>
          <p:nvPr/>
        </p:nvPicPr>
        <p:blipFill>
          <a:blip r:embed="rId3">
            <a:extLst/>
          </a:blip>
          <a:stretch>
            <a:fillRect/>
          </a:stretch>
        </p:blipFill>
        <p:spPr>
          <a:xfrm>
            <a:off x="0" y="2253652"/>
            <a:ext cx="13004801" cy="1989442"/>
          </a:xfrm>
          <a:prstGeom prst="rect">
            <a:avLst/>
          </a:prstGeom>
          <a:ln w="12700">
            <a:miter lim="400000"/>
          </a:ln>
        </p:spPr>
      </p:pic>
      <p:pic>
        <p:nvPicPr>
          <p:cNvPr id="389" name="pasted-image.png"/>
          <p:cNvPicPr/>
          <p:nvPr/>
        </p:nvPicPr>
        <p:blipFill>
          <a:blip r:embed="rId4">
            <a:extLst/>
          </a:blip>
          <a:stretch>
            <a:fillRect/>
          </a:stretch>
        </p:blipFill>
        <p:spPr>
          <a:xfrm>
            <a:off x="0" y="4301752"/>
            <a:ext cx="11815852" cy="1150096"/>
          </a:xfrm>
          <a:prstGeom prst="rect">
            <a:avLst/>
          </a:prstGeom>
          <a:ln w="12700">
            <a:miter lim="400000"/>
          </a:ln>
        </p:spPr>
      </p:pic>
      <p:pic>
        <p:nvPicPr>
          <p:cNvPr id="390" name="pasted-image.png"/>
          <p:cNvPicPr/>
          <p:nvPr/>
        </p:nvPicPr>
        <p:blipFill>
          <a:blip r:embed="rId5">
            <a:extLst/>
          </a:blip>
          <a:stretch>
            <a:fillRect/>
          </a:stretch>
        </p:blipFill>
        <p:spPr>
          <a:xfrm>
            <a:off x="0" y="5510506"/>
            <a:ext cx="7612999" cy="1737013"/>
          </a:xfrm>
          <a:prstGeom prst="rect">
            <a:avLst/>
          </a:prstGeom>
          <a:ln w="12700">
            <a:miter lim="400000"/>
          </a:ln>
        </p:spPr>
      </p:pic>
      <p:pic>
        <p:nvPicPr>
          <p:cNvPr id="391" name="pasted-image.png"/>
          <p:cNvPicPr/>
          <p:nvPr/>
        </p:nvPicPr>
        <p:blipFill>
          <a:blip r:embed="rId6">
            <a:extLst/>
          </a:blip>
          <a:stretch>
            <a:fillRect/>
          </a:stretch>
        </p:blipFill>
        <p:spPr>
          <a:xfrm>
            <a:off x="0" y="7306178"/>
            <a:ext cx="9657045" cy="1448558"/>
          </a:xfrm>
          <a:prstGeom prst="rect">
            <a:avLst/>
          </a:prstGeom>
          <a:ln w="12700">
            <a:miter lim="400000"/>
          </a:ln>
        </p:spPr>
      </p:pic>
      <p:sp>
        <p:nvSpPr>
          <p:cNvPr id="392" name="Shape 392"/>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
        <p:nvSpPr>
          <p:cNvPr id="393" name="Shape 393"/>
          <p:cNvSpPr/>
          <p:nvPr/>
        </p:nvSpPr>
        <p:spPr>
          <a:xfrm>
            <a:off x="2257449" y="3900860"/>
            <a:ext cx="5464250" cy="405734"/>
          </a:xfrm>
          <a:prstGeom prst="roundRect">
            <a:avLst>
              <a:gd name="adj" fmla="val 46952"/>
            </a:avLst>
          </a:prstGeom>
          <a:ln w="76200">
            <a:solidFill>
              <a:srgbClr val="C82506"/>
            </a:solidFill>
            <a:miter lim="400000"/>
          </a:ln>
          <a:effectLst>
            <a:outerShdw sx="100000" sy="100000" kx="0" ky="0" algn="b" rotWithShape="0" blurRad="38100" dist="25400" dir="5400000">
              <a:srgbClr val="000000">
                <a:alpha val="50000"/>
              </a:srgbClr>
            </a:outerShdw>
          </a:effectLst>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Tree>
  </p:cSld>
  <p:clrMapOvr>
    <a:masterClrMapping/>
  </p:clrMapOvr>
  <p:transition spd="fast" advClick="1"/>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7" name="Shape 397"/>
          <p:cNvSpPr/>
          <p:nvPr>
            <p:ph type="title"/>
          </p:nvPr>
        </p:nvSpPr>
        <p:spPr>
          <a:prstGeom prst="rect">
            <a:avLst/>
          </a:prstGeom>
        </p:spPr>
        <p:txBody>
          <a:bodyPr/>
          <a:lstStyle/>
          <a:p>
            <a:pPr lvl="0">
              <a:defRPr b="0" sz="1800">
                <a:solidFill>
                  <a:srgbClr val="000000"/>
                </a:solidFill>
              </a:defRPr>
            </a:pPr>
            <a:r>
              <a:rPr b="1" sz="8200">
                <a:solidFill>
                  <a:srgbClr val="F16448"/>
                </a:solidFill>
              </a:rPr>
              <a:t>Explore Even More</a:t>
            </a:r>
          </a:p>
        </p:txBody>
      </p:sp>
      <p:sp>
        <p:nvSpPr>
          <p:cNvPr id="398" name="Shape 398"/>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399" name="violin.png"/>
          <p:cNvPicPr/>
          <p:nvPr/>
        </p:nvPicPr>
        <p:blipFill>
          <a:blip r:embed="rId3">
            <a:extLst/>
          </a:blip>
          <a:stretch>
            <a:fillRect/>
          </a:stretch>
        </p:blipFill>
        <p:spPr>
          <a:xfrm>
            <a:off x="3034875" y="2149000"/>
            <a:ext cx="6935050" cy="6750292"/>
          </a:xfrm>
          <a:prstGeom prst="rect">
            <a:avLst/>
          </a:prstGeom>
          <a:ln w="12700">
            <a:miter lim="400000"/>
          </a:ln>
        </p:spPr>
      </p:pic>
      <p:sp>
        <p:nvSpPr>
          <p:cNvPr id="400" name="Shape 400"/>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04" name="pasted-image.png"/>
          <p:cNvPicPr/>
          <p:nvPr/>
        </p:nvPicPr>
        <p:blipFill>
          <a:blip r:embed="rId3">
            <a:extLst/>
          </a:blip>
          <a:stretch>
            <a:fillRect/>
          </a:stretch>
        </p:blipFill>
        <p:spPr>
          <a:xfrm>
            <a:off x="9195773" y="5638533"/>
            <a:ext cx="3690462" cy="3216625"/>
          </a:xfrm>
          <a:prstGeom prst="rect">
            <a:avLst/>
          </a:prstGeom>
          <a:ln w="12700">
            <a:miter lim="400000"/>
          </a:ln>
        </p:spPr>
      </p:pic>
      <p:pic>
        <p:nvPicPr>
          <p:cNvPr id="405" name="pasted-image.png"/>
          <p:cNvPicPr/>
          <p:nvPr/>
        </p:nvPicPr>
        <p:blipFill>
          <a:blip r:embed="rId4">
            <a:extLst/>
          </a:blip>
          <a:stretch>
            <a:fillRect/>
          </a:stretch>
        </p:blipFill>
        <p:spPr>
          <a:xfrm>
            <a:off x="9070877" y="1902370"/>
            <a:ext cx="3940254" cy="3968265"/>
          </a:xfrm>
          <a:prstGeom prst="rect">
            <a:avLst/>
          </a:prstGeom>
          <a:ln w="12700">
            <a:miter lim="400000"/>
          </a:ln>
        </p:spPr>
      </p:pic>
      <p:pic>
        <p:nvPicPr>
          <p:cNvPr id="406" name="pasted-image.png"/>
          <p:cNvPicPr/>
          <p:nvPr/>
        </p:nvPicPr>
        <p:blipFill>
          <a:blip r:embed="rId5">
            <a:extLst/>
          </a:blip>
          <a:stretch>
            <a:fillRect/>
          </a:stretch>
        </p:blipFill>
        <p:spPr>
          <a:xfrm>
            <a:off x="4908865" y="1943863"/>
            <a:ext cx="3901391" cy="3758279"/>
          </a:xfrm>
          <a:prstGeom prst="rect">
            <a:avLst/>
          </a:prstGeom>
          <a:ln w="12700">
            <a:miter lim="400000"/>
          </a:ln>
        </p:spPr>
      </p:pic>
      <p:pic>
        <p:nvPicPr>
          <p:cNvPr id="407" name="pasted-image.png"/>
          <p:cNvPicPr/>
          <p:nvPr/>
        </p:nvPicPr>
        <p:blipFill>
          <a:blip r:embed="rId6">
            <a:extLst/>
          </a:blip>
          <a:stretch>
            <a:fillRect/>
          </a:stretch>
        </p:blipFill>
        <p:spPr>
          <a:xfrm>
            <a:off x="193409" y="1902370"/>
            <a:ext cx="4505635" cy="3968265"/>
          </a:xfrm>
          <a:prstGeom prst="rect">
            <a:avLst/>
          </a:prstGeom>
          <a:ln w="12700">
            <a:miter lim="400000"/>
          </a:ln>
        </p:spPr>
      </p:pic>
      <p:sp>
        <p:nvSpPr>
          <p:cNvPr id="408" name="Shape 408"/>
          <p:cNvSpPr/>
          <p:nvPr>
            <p:ph type="title"/>
          </p:nvPr>
        </p:nvSpPr>
        <p:spPr>
          <a:xfrm>
            <a:off x="927100" y="52375"/>
            <a:ext cx="11150601" cy="2451101"/>
          </a:xfrm>
          <a:prstGeom prst="rect">
            <a:avLst/>
          </a:prstGeom>
        </p:spPr>
        <p:txBody>
          <a:bodyPr/>
          <a:lstStyle/>
          <a:p>
            <a:pPr lvl="0">
              <a:defRPr b="0" sz="1800">
                <a:solidFill>
                  <a:srgbClr val="000000"/>
                </a:solidFill>
              </a:defRPr>
            </a:pPr>
            <a:r>
              <a:rPr b="1" sz="8200">
                <a:solidFill>
                  <a:srgbClr val="F16448"/>
                </a:solidFill>
              </a:rPr>
              <a:t>But There’s More!</a:t>
            </a:r>
          </a:p>
        </p:txBody>
      </p:sp>
      <p:sp>
        <p:nvSpPr>
          <p:cNvPr id="409" name="Shape 409"/>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410" name="Shape 410"/>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pic>
        <p:nvPicPr>
          <p:cNvPr id="411" name="pasted-image.png"/>
          <p:cNvPicPr/>
          <p:nvPr/>
        </p:nvPicPr>
        <p:blipFill>
          <a:blip r:embed="rId7">
            <a:extLst/>
          </a:blip>
          <a:stretch>
            <a:fillRect/>
          </a:stretch>
        </p:blipFill>
        <p:spPr>
          <a:xfrm>
            <a:off x="193409" y="6164865"/>
            <a:ext cx="5114955" cy="2552311"/>
          </a:xfrm>
          <a:prstGeom prst="rect">
            <a:avLst/>
          </a:prstGeom>
          <a:ln w="12700">
            <a:miter lim="400000"/>
          </a:ln>
        </p:spPr>
      </p:pic>
      <p:pic>
        <p:nvPicPr>
          <p:cNvPr id="412" name="pasted-image.png"/>
          <p:cNvPicPr/>
          <p:nvPr/>
        </p:nvPicPr>
        <p:blipFill>
          <a:blip r:embed="rId8">
            <a:extLst/>
          </a:blip>
          <a:stretch>
            <a:fillRect/>
          </a:stretch>
        </p:blipFill>
        <p:spPr>
          <a:xfrm>
            <a:off x="5243943" y="5757138"/>
            <a:ext cx="3940254" cy="2979414"/>
          </a:xfrm>
          <a:prstGeom prst="rect">
            <a:avLst/>
          </a:prstGeom>
          <a:ln w="12700">
            <a:miter lim="400000"/>
          </a:ln>
        </p:spPr>
      </p:pic>
    </p:spTree>
  </p:cSld>
  <p:clrMapOvr>
    <a:masterClrMapping/>
  </p:clrMapOvr>
  <p:transition spd="fast" advClick="1"/>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16" name="pasted-image.png"/>
          <p:cNvPicPr/>
          <p:nvPr/>
        </p:nvPicPr>
        <p:blipFill>
          <a:blip r:embed="rId3">
            <a:extLst/>
          </a:blip>
          <a:stretch>
            <a:fillRect/>
          </a:stretch>
        </p:blipFill>
        <p:spPr>
          <a:xfrm>
            <a:off x="-3397489" y="0"/>
            <a:ext cx="21005801" cy="9753601"/>
          </a:xfrm>
          <a:prstGeom prst="rect">
            <a:avLst/>
          </a:prstGeom>
          <a:ln w="12700">
            <a:miter lim="400000"/>
          </a:ln>
        </p:spPr>
      </p:pic>
      <p:sp>
        <p:nvSpPr>
          <p:cNvPr id="417" name="Shape 417"/>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418" name="Shape 418"/>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
        <p:nvSpPr>
          <p:cNvPr id="419" name="Shape 419"/>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lvl1pPr>
          </a:lstStyle>
          <a:p>
            <a:pPr lvl="0">
              <a:defRPr sz="1800"/>
            </a:pPr>
            <a:r>
              <a:rPr sz="3600"/>
              <a:t>@beckerfuffle</a:t>
            </a:r>
          </a:p>
        </p:txBody>
      </p:sp>
      <p:sp>
        <p:nvSpPr>
          <p:cNvPr id="420" name="Shape 420"/>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lvl1pPr>
          </a:lstStyle>
          <a:p>
            <a:pPr lvl="0">
              <a:defRPr sz="1800"/>
            </a:pPr>
            <a:r>
              <a:rPr sz="3600"/>
              <a:t>#PyDataNYC</a:t>
            </a:r>
          </a:p>
        </p:txBody>
      </p:sp>
    </p:spTree>
  </p:cSld>
  <p:clrMapOvr>
    <a:masterClrMapping/>
  </p:clrMapOvr>
  <p:transition spd="fast" advClick="1"/>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4" name="Shape 424"/>
          <p:cNvSpPr/>
          <p:nvPr>
            <p:ph type="title"/>
          </p:nvPr>
        </p:nvSpPr>
        <p:spPr>
          <a:prstGeom prst="rect">
            <a:avLst/>
          </a:prstGeom>
        </p:spPr>
        <p:txBody>
          <a:bodyPr/>
          <a:lstStyle/>
          <a:p>
            <a:pPr lvl="0">
              <a:defRPr b="0" sz="1800">
                <a:solidFill>
                  <a:srgbClr val="000000"/>
                </a:solidFill>
              </a:defRPr>
            </a:pPr>
            <a:r>
              <a:rPr b="1" sz="8200">
                <a:solidFill>
                  <a:srgbClr val="F16448"/>
                </a:solidFill>
              </a:rPr>
              <a:t>Supervised Learning</a:t>
            </a:r>
          </a:p>
        </p:txBody>
      </p:sp>
      <p:sp>
        <p:nvSpPr>
          <p:cNvPr id="425" name="Shape 425"/>
          <p:cNvSpPr/>
          <p:nvPr/>
        </p:nvSpPr>
        <p:spPr>
          <a:xfrm>
            <a:off x="1924050" y="2710275"/>
            <a:ext cx="9144000" cy="6159501"/>
          </a:xfrm>
          <a:prstGeom prst="rect">
            <a:avLst/>
          </a:prstGeom>
          <a:blipFill>
            <a:blip r:embed="rId3"/>
            <a:stretch>
              <a:fillRect/>
            </a:stretch>
          </a:blipFill>
          <a:ln w="12700">
            <a:round/>
          </a:ln>
        </p:spPr>
        <p:txBody>
          <a:bodyPr lIns="38100" tIns="38100" rIns="38100" bIns="38100"/>
          <a:lstStyle/>
          <a:p>
            <a:pPr lvl="0" algn="l" defTabSz="914400">
              <a:buClr>
                <a:srgbClr val="000000"/>
              </a:buClr>
              <a:defRPr sz="1400">
                <a:uFill>
                  <a:solidFill/>
                </a:uFill>
                <a:latin typeface="Arial"/>
                <a:ea typeface="Arial"/>
                <a:cs typeface="Arial"/>
                <a:sym typeface="Arial"/>
              </a:defRPr>
            </a:pPr>
          </a:p>
        </p:txBody>
      </p:sp>
      <p:sp>
        <p:nvSpPr>
          <p:cNvPr id="426" name="Shape 426"/>
          <p:cNvSpPr/>
          <p:nvPr/>
        </p:nvSpPr>
        <p:spPr>
          <a:xfrm>
            <a:off x="2451100" y="2717799"/>
            <a:ext cx="2070100" cy="242570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76200">
            <a:solidFill>
              <a:srgbClr val="C21A08">
                <a:alpha val="75000"/>
              </a:srgbClr>
            </a:solidFill>
            <a:miter lim="400000"/>
          </a:ln>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
        <p:nvSpPr>
          <p:cNvPr id="427" name="Shape 427"/>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428" name="Shape 428"/>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 name="Shape 71"/>
          <p:cNvSpPr/>
          <p:nvPr>
            <p:ph type="title"/>
          </p:nvPr>
        </p:nvSpPr>
        <p:spPr>
          <a:prstGeom prst="rect">
            <a:avLst/>
          </a:prstGeom>
        </p:spPr>
        <p:txBody>
          <a:bodyPr/>
          <a:lstStyle/>
          <a:p>
            <a:pPr lvl="0">
              <a:defRPr b="0" sz="1800">
                <a:solidFill>
                  <a:srgbClr val="000000"/>
                </a:solidFill>
              </a:defRPr>
            </a:pPr>
            <a:r>
              <a:rPr b="1" sz="8200">
                <a:solidFill>
                  <a:srgbClr val="F16448"/>
                </a:solidFill>
              </a:rPr>
              <a:t>What I'll Cover</a:t>
            </a:r>
          </a:p>
        </p:txBody>
      </p:sp>
      <p:sp>
        <p:nvSpPr>
          <p:cNvPr id="72" name="Shape 72"/>
          <p:cNvSpPr/>
          <p:nvPr>
            <p:ph type="body" idx="1"/>
          </p:nvPr>
        </p:nvSpPr>
        <p:spPr>
          <a:xfrm>
            <a:off x="927100" y="2768600"/>
            <a:ext cx="11722100" cy="6083300"/>
          </a:xfrm>
          <a:prstGeom prst="rect">
            <a:avLst/>
          </a:prstGeom>
        </p:spPr>
        <p:txBody>
          <a:bodyPr lIns="0" tIns="0" rIns="0" bIns="0" anchor="t"/>
          <a:lstStyle/>
          <a:p>
            <a:pPr lvl="0" marL="457200" indent="-419100">
              <a:lnSpc>
                <a:spcPct val="30000"/>
              </a:lnSpc>
              <a:buSzPct val="125000"/>
              <a:defRPr sz="1800">
                <a:solidFill>
                  <a:srgbClr val="000000"/>
                </a:solidFill>
              </a:defRPr>
            </a:pPr>
            <a:r>
              <a:rPr sz="4500">
                <a:solidFill>
                  <a:srgbClr val="444444"/>
                </a:solidFill>
              </a:rPr>
              <a:t>What is Data Science?</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The OSEMN process</a:t>
            </a:r>
          </a:p>
        </p:txBody>
      </p:sp>
      <p:sp>
        <p:nvSpPr>
          <p:cNvPr id="73" name="Shape 73"/>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74" name="Shape 74"/>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2" name="Shape 432"/>
          <p:cNvSpPr/>
          <p:nvPr>
            <p:ph type="title"/>
          </p:nvPr>
        </p:nvSpPr>
        <p:spPr>
          <a:prstGeom prst="rect">
            <a:avLst/>
          </a:prstGeom>
        </p:spPr>
        <p:txBody>
          <a:bodyPr/>
          <a:lstStyle/>
          <a:p>
            <a:pPr lvl="0">
              <a:defRPr b="0" sz="1800">
                <a:solidFill>
                  <a:srgbClr val="000000"/>
                </a:solidFill>
              </a:defRPr>
            </a:pPr>
            <a:r>
              <a:rPr b="1" sz="8200">
                <a:solidFill>
                  <a:srgbClr val="F16448"/>
                </a:solidFill>
              </a:rPr>
              <a:t>Supervised Learning</a:t>
            </a:r>
          </a:p>
        </p:txBody>
      </p:sp>
      <p:sp>
        <p:nvSpPr>
          <p:cNvPr id="433" name="Shape 433"/>
          <p:cNvSpPr/>
          <p:nvPr/>
        </p:nvSpPr>
        <p:spPr>
          <a:xfrm>
            <a:off x="1924050" y="2710275"/>
            <a:ext cx="9144000" cy="6159501"/>
          </a:xfrm>
          <a:prstGeom prst="rect">
            <a:avLst/>
          </a:prstGeom>
          <a:blipFill>
            <a:blip r:embed="rId3"/>
            <a:stretch>
              <a:fillRect/>
            </a:stretch>
          </a:blipFill>
          <a:ln w="12700">
            <a:round/>
          </a:ln>
        </p:spPr>
        <p:txBody>
          <a:bodyPr lIns="38100" tIns="38100" rIns="38100" bIns="38100"/>
          <a:lstStyle/>
          <a:p>
            <a:pPr lvl="0" algn="l" defTabSz="914400">
              <a:buClr>
                <a:srgbClr val="000000"/>
              </a:buClr>
              <a:defRPr sz="1400">
                <a:uFill>
                  <a:solidFill/>
                </a:uFill>
                <a:latin typeface="Arial"/>
                <a:ea typeface="Arial"/>
                <a:cs typeface="Arial"/>
                <a:sym typeface="Arial"/>
              </a:defRPr>
            </a:pPr>
          </a:p>
        </p:txBody>
      </p:sp>
      <p:sp>
        <p:nvSpPr>
          <p:cNvPr id="434" name="Shape 434"/>
          <p:cNvSpPr/>
          <p:nvPr/>
        </p:nvSpPr>
        <p:spPr>
          <a:xfrm>
            <a:off x="2654300" y="5422900"/>
            <a:ext cx="1676400" cy="67310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76200">
            <a:solidFill>
              <a:srgbClr val="C21A08">
                <a:alpha val="75000"/>
              </a:srgbClr>
            </a:solidFill>
            <a:miter lim="400000"/>
          </a:ln>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
        <p:nvSpPr>
          <p:cNvPr id="435" name="Shape 435"/>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436" name="Shape 436"/>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0" name="Shape 440"/>
          <p:cNvSpPr/>
          <p:nvPr>
            <p:ph type="title"/>
          </p:nvPr>
        </p:nvSpPr>
        <p:spPr>
          <a:prstGeom prst="rect">
            <a:avLst/>
          </a:prstGeom>
        </p:spPr>
        <p:txBody>
          <a:bodyPr/>
          <a:lstStyle/>
          <a:p>
            <a:pPr lvl="0">
              <a:defRPr b="0" sz="1800">
                <a:solidFill>
                  <a:srgbClr val="000000"/>
                </a:solidFill>
              </a:defRPr>
            </a:pPr>
            <a:r>
              <a:rPr b="1" sz="8200">
                <a:solidFill>
                  <a:srgbClr val="F16448"/>
                </a:solidFill>
              </a:rPr>
              <a:t>Supervised Learning</a:t>
            </a:r>
          </a:p>
        </p:txBody>
      </p:sp>
      <p:sp>
        <p:nvSpPr>
          <p:cNvPr id="441" name="Shape 441"/>
          <p:cNvSpPr/>
          <p:nvPr/>
        </p:nvSpPr>
        <p:spPr>
          <a:xfrm>
            <a:off x="1924050" y="2710275"/>
            <a:ext cx="9144000" cy="6159501"/>
          </a:xfrm>
          <a:prstGeom prst="rect">
            <a:avLst/>
          </a:prstGeom>
          <a:blipFill>
            <a:blip r:embed="rId3"/>
            <a:stretch>
              <a:fillRect/>
            </a:stretch>
          </a:blipFill>
          <a:ln w="12700">
            <a:round/>
          </a:ln>
        </p:spPr>
        <p:txBody>
          <a:bodyPr lIns="38100" tIns="38100" rIns="38100" bIns="38100"/>
          <a:lstStyle/>
          <a:p>
            <a:pPr lvl="0" algn="l" defTabSz="914400">
              <a:buClr>
                <a:srgbClr val="000000"/>
              </a:buClr>
              <a:defRPr sz="1400">
                <a:uFill>
                  <a:solidFill/>
                </a:uFill>
                <a:latin typeface="Arial"/>
                <a:ea typeface="Arial"/>
                <a:cs typeface="Arial"/>
                <a:sym typeface="Arial"/>
              </a:defRPr>
            </a:pPr>
          </a:p>
        </p:txBody>
      </p:sp>
      <p:sp>
        <p:nvSpPr>
          <p:cNvPr id="442" name="Shape 442"/>
          <p:cNvSpPr/>
          <p:nvPr/>
        </p:nvSpPr>
        <p:spPr>
          <a:xfrm>
            <a:off x="4698999" y="2882899"/>
            <a:ext cx="1765302" cy="242570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76200">
            <a:solidFill>
              <a:srgbClr val="C21A08">
                <a:alpha val="75000"/>
              </a:srgbClr>
            </a:solidFill>
            <a:miter lim="400000"/>
          </a:ln>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
        <p:nvSpPr>
          <p:cNvPr id="443" name="Shape 443"/>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444" name="Shape 444"/>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8" name="Shape 448"/>
          <p:cNvSpPr/>
          <p:nvPr>
            <p:ph type="title"/>
          </p:nvPr>
        </p:nvSpPr>
        <p:spPr>
          <a:prstGeom prst="rect">
            <a:avLst/>
          </a:prstGeom>
        </p:spPr>
        <p:txBody>
          <a:bodyPr/>
          <a:lstStyle/>
          <a:p>
            <a:pPr lvl="0">
              <a:defRPr b="0" sz="1800">
                <a:solidFill>
                  <a:srgbClr val="000000"/>
                </a:solidFill>
              </a:defRPr>
            </a:pPr>
            <a:r>
              <a:rPr b="1" sz="8200">
                <a:solidFill>
                  <a:srgbClr val="F16448"/>
                </a:solidFill>
              </a:rPr>
              <a:t>Supervised Learning</a:t>
            </a:r>
          </a:p>
        </p:txBody>
      </p:sp>
      <p:sp>
        <p:nvSpPr>
          <p:cNvPr id="449" name="Shape 449"/>
          <p:cNvSpPr/>
          <p:nvPr/>
        </p:nvSpPr>
        <p:spPr>
          <a:xfrm>
            <a:off x="1924050" y="2710275"/>
            <a:ext cx="9144000" cy="6159501"/>
          </a:xfrm>
          <a:prstGeom prst="rect">
            <a:avLst/>
          </a:prstGeom>
          <a:blipFill>
            <a:blip r:embed="rId3"/>
            <a:stretch>
              <a:fillRect/>
            </a:stretch>
          </a:blipFill>
          <a:ln w="12700">
            <a:round/>
          </a:ln>
        </p:spPr>
        <p:txBody>
          <a:bodyPr lIns="38100" tIns="38100" rIns="38100" bIns="38100"/>
          <a:lstStyle/>
          <a:p>
            <a:pPr lvl="0" algn="l" defTabSz="914400">
              <a:buClr>
                <a:srgbClr val="000000"/>
              </a:buClr>
              <a:defRPr sz="1400">
                <a:uFill>
                  <a:solidFill/>
                </a:uFill>
                <a:latin typeface="Arial"/>
                <a:ea typeface="Arial"/>
                <a:cs typeface="Arial"/>
                <a:sym typeface="Arial"/>
              </a:defRPr>
            </a:pPr>
          </a:p>
        </p:txBody>
      </p:sp>
      <p:sp>
        <p:nvSpPr>
          <p:cNvPr id="450" name="Shape 450"/>
          <p:cNvSpPr/>
          <p:nvPr/>
        </p:nvSpPr>
        <p:spPr>
          <a:xfrm>
            <a:off x="6413499" y="4216400"/>
            <a:ext cx="2171702" cy="217170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76200">
            <a:solidFill>
              <a:srgbClr val="C21A08">
                <a:alpha val="75000"/>
              </a:srgbClr>
            </a:solidFill>
            <a:miter lim="400000"/>
          </a:ln>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
        <p:nvSpPr>
          <p:cNvPr id="451" name="Shape 451"/>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452" name="Shape 452"/>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6" name="Shape 456"/>
          <p:cNvSpPr/>
          <p:nvPr>
            <p:ph type="title"/>
          </p:nvPr>
        </p:nvSpPr>
        <p:spPr>
          <a:prstGeom prst="rect">
            <a:avLst/>
          </a:prstGeom>
        </p:spPr>
        <p:txBody>
          <a:bodyPr/>
          <a:lstStyle/>
          <a:p>
            <a:pPr lvl="0">
              <a:defRPr b="0" sz="1800">
                <a:solidFill>
                  <a:srgbClr val="000000"/>
                </a:solidFill>
              </a:defRPr>
            </a:pPr>
            <a:r>
              <a:rPr b="1" sz="8200">
                <a:solidFill>
                  <a:srgbClr val="F16448"/>
                </a:solidFill>
              </a:rPr>
              <a:t>The Model</a:t>
            </a:r>
          </a:p>
        </p:txBody>
      </p:sp>
      <p:pic>
        <p:nvPicPr>
          <p:cNvPr id="457" name="droppedImage.png"/>
          <p:cNvPicPr/>
          <p:nvPr/>
        </p:nvPicPr>
        <p:blipFill>
          <a:blip r:embed="rId3">
            <a:extLst/>
          </a:blip>
          <a:stretch>
            <a:fillRect/>
          </a:stretch>
        </p:blipFill>
        <p:spPr>
          <a:xfrm>
            <a:off x="-12700" y="2705100"/>
            <a:ext cx="13029399" cy="5511800"/>
          </a:xfrm>
          <a:prstGeom prst="rect">
            <a:avLst/>
          </a:prstGeom>
          <a:ln w="12700">
            <a:miter lim="400000"/>
          </a:ln>
        </p:spPr>
      </p:pic>
      <p:sp>
        <p:nvSpPr>
          <p:cNvPr id="458" name="Shape 458"/>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459" name="Shape 459"/>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3" name="Shape 463"/>
          <p:cNvSpPr/>
          <p:nvPr>
            <p:ph type="title"/>
          </p:nvPr>
        </p:nvSpPr>
        <p:spPr>
          <a:prstGeom prst="rect">
            <a:avLst/>
          </a:prstGeom>
        </p:spPr>
        <p:txBody>
          <a:bodyPr/>
          <a:lstStyle/>
          <a:p>
            <a:pPr lvl="0">
              <a:defRPr b="0" sz="1800">
                <a:solidFill>
                  <a:srgbClr val="000000"/>
                </a:solidFill>
              </a:defRPr>
            </a:pPr>
            <a:r>
              <a:rPr b="1" sz="8200">
                <a:solidFill>
                  <a:srgbClr val="F16448"/>
                </a:solidFill>
              </a:rPr>
              <a:t>The Model</a:t>
            </a:r>
          </a:p>
        </p:txBody>
      </p:sp>
      <p:pic>
        <p:nvPicPr>
          <p:cNvPr id="464" name="droppedImage.png"/>
          <p:cNvPicPr/>
          <p:nvPr/>
        </p:nvPicPr>
        <p:blipFill>
          <a:blip r:embed="rId3">
            <a:extLst/>
          </a:blip>
          <a:stretch>
            <a:fillRect/>
          </a:stretch>
        </p:blipFill>
        <p:spPr>
          <a:xfrm>
            <a:off x="-12700" y="2705100"/>
            <a:ext cx="13029399" cy="5511800"/>
          </a:xfrm>
          <a:prstGeom prst="rect">
            <a:avLst/>
          </a:prstGeom>
          <a:ln w="12700">
            <a:miter lim="400000"/>
          </a:ln>
        </p:spPr>
      </p:pic>
      <p:sp>
        <p:nvSpPr>
          <p:cNvPr id="465" name="Shape 465"/>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466" name="Shape 466"/>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
        <p:nvSpPr>
          <p:cNvPr id="467" name="Shape 467"/>
          <p:cNvSpPr/>
          <p:nvPr/>
        </p:nvSpPr>
        <p:spPr>
          <a:xfrm>
            <a:off x="2416571" y="5860058"/>
            <a:ext cx="2431258" cy="452240"/>
          </a:xfrm>
          <a:prstGeom prst="roundRect">
            <a:avLst>
              <a:gd name="adj" fmla="val 50000"/>
            </a:avLst>
          </a:prstGeom>
          <a:ln w="50800">
            <a:solidFill>
              <a:srgbClr val="C82506"/>
            </a:solidFill>
            <a:miter lim="400000"/>
          </a:ln>
          <a:effectLst>
            <a:outerShdw sx="100000" sy="100000" kx="0" ky="0" algn="b" rotWithShape="0" blurRad="38100" dist="25400" dir="5400000">
              <a:srgbClr val="000000">
                <a:alpha val="50000"/>
              </a:srgbClr>
            </a:outerShdw>
          </a:effectLst>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Tree>
  </p:cSld>
  <p:clrMapOvr>
    <a:masterClrMapping/>
  </p:clrMapOvr>
  <p:transition spd="fast" advClick="1"/>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1" name="Shape 471"/>
          <p:cNvSpPr/>
          <p:nvPr>
            <p:ph type="title"/>
          </p:nvPr>
        </p:nvSpPr>
        <p:spPr>
          <a:prstGeom prst="rect">
            <a:avLst/>
          </a:prstGeom>
        </p:spPr>
        <p:txBody>
          <a:bodyPr/>
          <a:lstStyle/>
          <a:p>
            <a:pPr lvl="0">
              <a:defRPr b="0" sz="1800">
                <a:solidFill>
                  <a:srgbClr val="000000"/>
                </a:solidFill>
              </a:defRPr>
            </a:pPr>
            <a:r>
              <a:rPr b="1" sz="8200">
                <a:solidFill>
                  <a:srgbClr val="F16448"/>
                </a:solidFill>
              </a:rPr>
              <a:t>The Model</a:t>
            </a:r>
          </a:p>
        </p:txBody>
      </p:sp>
      <p:pic>
        <p:nvPicPr>
          <p:cNvPr id="472" name="droppedImage.png"/>
          <p:cNvPicPr/>
          <p:nvPr/>
        </p:nvPicPr>
        <p:blipFill>
          <a:blip r:embed="rId3">
            <a:extLst/>
          </a:blip>
          <a:stretch>
            <a:fillRect/>
          </a:stretch>
        </p:blipFill>
        <p:spPr>
          <a:xfrm>
            <a:off x="-12700" y="2705100"/>
            <a:ext cx="13029399" cy="5511800"/>
          </a:xfrm>
          <a:prstGeom prst="rect">
            <a:avLst/>
          </a:prstGeom>
          <a:ln w="12700">
            <a:miter lim="400000"/>
          </a:ln>
        </p:spPr>
      </p:pic>
      <p:sp>
        <p:nvSpPr>
          <p:cNvPr id="473" name="Shape 473"/>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474" name="Shape 474"/>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
        <p:nvSpPr>
          <p:cNvPr id="475" name="Shape 475"/>
          <p:cNvSpPr/>
          <p:nvPr/>
        </p:nvSpPr>
        <p:spPr>
          <a:xfrm>
            <a:off x="3571" y="4945658"/>
            <a:ext cx="12997658" cy="571501"/>
          </a:xfrm>
          <a:prstGeom prst="roundRect">
            <a:avLst>
              <a:gd name="adj" fmla="val 39566"/>
            </a:avLst>
          </a:prstGeom>
          <a:ln w="50800">
            <a:solidFill>
              <a:srgbClr val="C82506"/>
            </a:solidFill>
            <a:miter lim="400000"/>
          </a:ln>
          <a:effectLst>
            <a:outerShdw sx="100000" sy="100000" kx="0" ky="0" algn="b" rotWithShape="0" blurRad="38100" dist="25400" dir="5400000">
              <a:srgbClr val="000000">
                <a:alpha val="50000"/>
              </a:srgbClr>
            </a:outerShdw>
          </a:effectLst>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Tree>
  </p:cSld>
  <p:clrMapOvr>
    <a:masterClrMapping/>
  </p:clrMapOvr>
  <p:transition spd="fast" advClick="1"/>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9" name="Shape 479"/>
          <p:cNvSpPr/>
          <p:nvPr>
            <p:ph type="title"/>
          </p:nvPr>
        </p:nvSpPr>
        <p:spPr>
          <a:prstGeom prst="rect">
            <a:avLst/>
          </a:prstGeom>
        </p:spPr>
        <p:txBody>
          <a:bodyPr/>
          <a:lstStyle/>
          <a:p>
            <a:pPr lvl="0">
              <a:defRPr b="0" sz="1800">
                <a:solidFill>
                  <a:srgbClr val="000000"/>
                </a:solidFill>
              </a:defRPr>
            </a:pPr>
            <a:r>
              <a:rPr b="1" sz="8200">
                <a:solidFill>
                  <a:srgbClr val="F16448"/>
                </a:solidFill>
              </a:rPr>
              <a:t>The Model</a:t>
            </a:r>
          </a:p>
        </p:txBody>
      </p:sp>
      <p:pic>
        <p:nvPicPr>
          <p:cNvPr id="480" name="droppedImage.png"/>
          <p:cNvPicPr/>
          <p:nvPr/>
        </p:nvPicPr>
        <p:blipFill>
          <a:blip r:embed="rId3">
            <a:extLst/>
          </a:blip>
          <a:stretch>
            <a:fillRect/>
          </a:stretch>
        </p:blipFill>
        <p:spPr>
          <a:xfrm>
            <a:off x="-12700" y="2705100"/>
            <a:ext cx="13029399" cy="5511800"/>
          </a:xfrm>
          <a:prstGeom prst="rect">
            <a:avLst/>
          </a:prstGeom>
          <a:ln w="12700">
            <a:miter lim="400000"/>
          </a:ln>
        </p:spPr>
      </p:pic>
      <p:sp>
        <p:nvSpPr>
          <p:cNvPr id="481" name="Shape 481"/>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482" name="Shape 482"/>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
        <p:nvSpPr>
          <p:cNvPr id="483" name="Shape 483"/>
          <p:cNvSpPr/>
          <p:nvPr/>
        </p:nvSpPr>
        <p:spPr>
          <a:xfrm>
            <a:off x="3571" y="5360766"/>
            <a:ext cx="2637227" cy="571501"/>
          </a:xfrm>
          <a:prstGeom prst="roundRect">
            <a:avLst>
              <a:gd name="adj" fmla="val 39566"/>
            </a:avLst>
          </a:prstGeom>
          <a:ln w="50800">
            <a:solidFill>
              <a:srgbClr val="C82506"/>
            </a:solidFill>
            <a:miter lim="400000"/>
          </a:ln>
          <a:effectLst>
            <a:outerShdw sx="100000" sy="100000" kx="0" ky="0" algn="b" rotWithShape="0" blurRad="38100" dist="25400" dir="5400000">
              <a:srgbClr val="000000">
                <a:alpha val="50000"/>
              </a:srgbClr>
            </a:outerShdw>
          </a:effectLst>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Tree>
  </p:cSld>
  <p:clrMapOvr>
    <a:masterClrMapping/>
  </p:clrMapOvr>
  <p:transition spd="fast" advClick="1"/>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7" name="Shape 487"/>
          <p:cNvSpPr/>
          <p:nvPr>
            <p:ph type="title"/>
          </p:nvPr>
        </p:nvSpPr>
        <p:spPr>
          <a:prstGeom prst="rect">
            <a:avLst/>
          </a:prstGeom>
        </p:spPr>
        <p:txBody>
          <a:bodyPr/>
          <a:lstStyle/>
          <a:p>
            <a:pPr lvl="0">
              <a:defRPr b="0" sz="1800">
                <a:solidFill>
                  <a:srgbClr val="000000"/>
                </a:solidFill>
              </a:defRPr>
            </a:pPr>
            <a:r>
              <a:rPr b="1" sz="8200">
                <a:solidFill>
                  <a:srgbClr val="F16448"/>
                </a:solidFill>
              </a:rPr>
              <a:t>The Model</a:t>
            </a:r>
          </a:p>
        </p:txBody>
      </p:sp>
      <p:pic>
        <p:nvPicPr>
          <p:cNvPr id="488" name="droppedImage.png"/>
          <p:cNvPicPr/>
          <p:nvPr/>
        </p:nvPicPr>
        <p:blipFill>
          <a:blip r:embed="rId3">
            <a:extLst/>
          </a:blip>
          <a:stretch>
            <a:fillRect/>
          </a:stretch>
        </p:blipFill>
        <p:spPr>
          <a:xfrm>
            <a:off x="-12700" y="2705100"/>
            <a:ext cx="13029399" cy="5511800"/>
          </a:xfrm>
          <a:prstGeom prst="rect">
            <a:avLst/>
          </a:prstGeom>
          <a:ln w="12700">
            <a:miter lim="400000"/>
          </a:ln>
        </p:spPr>
      </p:pic>
      <p:sp>
        <p:nvSpPr>
          <p:cNvPr id="489" name="Shape 489"/>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490" name="Shape 490"/>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
        <p:nvSpPr>
          <p:cNvPr id="491" name="Shape 491"/>
          <p:cNvSpPr/>
          <p:nvPr/>
        </p:nvSpPr>
        <p:spPr>
          <a:xfrm>
            <a:off x="50704" y="5860058"/>
            <a:ext cx="4797125" cy="1763210"/>
          </a:xfrm>
          <a:prstGeom prst="roundRect">
            <a:avLst>
              <a:gd name="adj" fmla="val 12824"/>
            </a:avLst>
          </a:prstGeom>
          <a:ln w="50800">
            <a:solidFill>
              <a:srgbClr val="C82506"/>
            </a:solidFill>
            <a:miter lim="400000"/>
          </a:ln>
          <a:effectLst>
            <a:outerShdw sx="100000" sy="100000" kx="0" ky="0" algn="b" rotWithShape="0" blurRad="38100" dist="25400" dir="5400000">
              <a:srgbClr val="000000">
                <a:alpha val="50000"/>
              </a:srgbClr>
            </a:outerShdw>
          </a:effectLst>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Tree>
  </p:cSld>
  <p:clrMapOvr>
    <a:masterClrMapping/>
  </p:clrMapOvr>
  <p:transition spd="fast" advClick="1"/>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5" name="Shape 495"/>
          <p:cNvSpPr/>
          <p:nvPr>
            <p:ph type="title"/>
          </p:nvPr>
        </p:nvSpPr>
        <p:spPr>
          <a:prstGeom prst="rect">
            <a:avLst/>
          </a:prstGeom>
        </p:spPr>
        <p:txBody>
          <a:bodyPr/>
          <a:lstStyle/>
          <a:p>
            <a:pPr lvl="0">
              <a:defRPr b="0" sz="1800">
                <a:solidFill>
                  <a:srgbClr val="000000"/>
                </a:solidFill>
              </a:defRPr>
            </a:pPr>
            <a:r>
              <a:rPr b="1" sz="8200">
                <a:solidFill>
                  <a:srgbClr val="F16448"/>
                </a:solidFill>
              </a:rPr>
              <a:t>The Model</a:t>
            </a:r>
          </a:p>
        </p:txBody>
      </p:sp>
      <p:pic>
        <p:nvPicPr>
          <p:cNvPr id="496" name="droppedImage.png"/>
          <p:cNvPicPr/>
          <p:nvPr/>
        </p:nvPicPr>
        <p:blipFill>
          <a:blip r:embed="rId3">
            <a:extLst/>
          </a:blip>
          <a:stretch>
            <a:fillRect/>
          </a:stretch>
        </p:blipFill>
        <p:spPr>
          <a:xfrm>
            <a:off x="-12700" y="2705100"/>
            <a:ext cx="13029399" cy="5511800"/>
          </a:xfrm>
          <a:prstGeom prst="rect">
            <a:avLst/>
          </a:prstGeom>
          <a:ln w="12700">
            <a:miter lim="400000"/>
          </a:ln>
        </p:spPr>
      </p:pic>
      <p:sp>
        <p:nvSpPr>
          <p:cNvPr id="497" name="Shape 497"/>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498" name="Shape 498"/>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
        <p:nvSpPr>
          <p:cNvPr id="499" name="Shape 499"/>
          <p:cNvSpPr/>
          <p:nvPr/>
        </p:nvSpPr>
        <p:spPr>
          <a:xfrm>
            <a:off x="32146" y="7536458"/>
            <a:ext cx="11267679" cy="571501"/>
          </a:xfrm>
          <a:prstGeom prst="roundRect">
            <a:avLst>
              <a:gd name="adj" fmla="val 39566"/>
            </a:avLst>
          </a:prstGeom>
          <a:ln w="50800">
            <a:solidFill>
              <a:srgbClr val="C82506"/>
            </a:solidFill>
            <a:miter lim="400000"/>
          </a:ln>
          <a:effectLst>
            <a:outerShdw sx="100000" sy="100000" kx="0" ky="0" algn="b" rotWithShape="0" blurRad="38100" dist="25400" dir="5400000">
              <a:srgbClr val="000000">
                <a:alpha val="50000"/>
              </a:srgbClr>
            </a:outerShdw>
          </a:effectLst>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Tree>
  </p:cSld>
  <p:clrMapOvr>
    <a:masterClrMapping/>
  </p:clrMapOvr>
  <p:transition spd="fast" advClick="1"/>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3" name="Shape 503"/>
          <p:cNvSpPr/>
          <p:nvPr>
            <p:ph type="title"/>
          </p:nvPr>
        </p:nvSpPr>
        <p:spPr>
          <a:prstGeom prst="rect">
            <a:avLst/>
          </a:prstGeom>
        </p:spPr>
        <p:txBody>
          <a:bodyPr/>
          <a:lstStyle/>
          <a:p>
            <a:pPr lvl="0">
              <a:defRPr b="0" sz="1800">
                <a:solidFill>
                  <a:srgbClr val="000000"/>
                </a:solidFill>
              </a:defRPr>
            </a:pPr>
            <a:r>
              <a:rPr b="1" sz="8200">
                <a:solidFill>
                  <a:srgbClr val="F16448"/>
                </a:solidFill>
              </a:rPr>
              <a:t>Supervised Learning</a:t>
            </a:r>
          </a:p>
        </p:txBody>
      </p:sp>
      <p:sp>
        <p:nvSpPr>
          <p:cNvPr id="504" name="Shape 504"/>
          <p:cNvSpPr/>
          <p:nvPr/>
        </p:nvSpPr>
        <p:spPr>
          <a:xfrm>
            <a:off x="1924050" y="2710275"/>
            <a:ext cx="9144000" cy="6159501"/>
          </a:xfrm>
          <a:prstGeom prst="rect">
            <a:avLst/>
          </a:prstGeom>
          <a:blipFill>
            <a:blip r:embed="rId3"/>
            <a:stretch>
              <a:fillRect/>
            </a:stretch>
          </a:blipFill>
          <a:ln w="12700">
            <a:round/>
          </a:ln>
        </p:spPr>
        <p:txBody>
          <a:bodyPr lIns="38100" tIns="38100" rIns="38100" bIns="38100"/>
          <a:lstStyle/>
          <a:p>
            <a:pPr lvl="0" algn="l" defTabSz="914400">
              <a:buClr>
                <a:srgbClr val="000000"/>
              </a:buClr>
              <a:defRPr sz="1400">
                <a:uFill>
                  <a:solidFill/>
                </a:uFill>
                <a:latin typeface="Arial"/>
                <a:ea typeface="Arial"/>
                <a:cs typeface="Arial"/>
                <a:sym typeface="Arial"/>
              </a:defRPr>
            </a:pPr>
          </a:p>
        </p:txBody>
      </p:sp>
      <p:sp>
        <p:nvSpPr>
          <p:cNvPr id="505" name="Shape 505"/>
          <p:cNvSpPr/>
          <p:nvPr/>
        </p:nvSpPr>
        <p:spPr>
          <a:xfrm>
            <a:off x="2451100" y="2717799"/>
            <a:ext cx="2070100" cy="242570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76200">
            <a:solidFill>
              <a:srgbClr val="C21A08">
                <a:alpha val="75000"/>
              </a:srgbClr>
            </a:solidFill>
            <a:miter lim="400000"/>
          </a:ln>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
        <p:nvSpPr>
          <p:cNvPr id="506" name="Shape 506"/>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507" name="Shape 507"/>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 name="Shape 78"/>
          <p:cNvSpPr/>
          <p:nvPr>
            <p:ph type="title"/>
          </p:nvPr>
        </p:nvSpPr>
        <p:spPr>
          <a:prstGeom prst="rect">
            <a:avLst/>
          </a:prstGeom>
        </p:spPr>
        <p:txBody>
          <a:bodyPr/>
          <a:lstStyle/>
          <a:p>
            <a:pPr lvl="0">
              <a:defRPr b="0" sz="1800">
                <a:solidFill>
                  <a:srgbClr val="000000"/>
                </a:solidFill>
              </a:defRPr>
            </a:pPr>
            <a:r>
              <a:rPr b="1" sz="8200">
                <a:solidFill>
                  <a:srgbClr val="F16448"/>
                </a:solidFill>
              </a:rPr>
              <a:t>What I'll Cover</a:t>
            </a:r>
          </a:p>
        </p:txBody>
      </p:sp>
      <p:sp>
        <p:nvSpPr>
          <p:cNvPr id="79" name="Shape 79"/>
          <p:cNvSpPr/>
          <p:nvPr>
            <p:ph type="body" idx="1"/>
          </p:nvPr>
        </p:nvSpPr>
        <p:spPr>
          <a:xfrm>
            <a:off x="927100" y="2768600"/>
            <a:ext cx="11722100" cy="6083300"/>
          </a:xfrm>
          <a:prstGeom prst="rect">
            <a:avLst/>
          </a:prstGeom>
        </p:spPr>
        <p:txBody>
          <a:bodyPr lIns="0" tIns="0" rIns="0" bIns="0" anchor="t"/>
          <a:lstStyle/>
          <a:p>
            <a:pPr lvl="0" marL="457200" indent="-419100">
              <a:lnSpc>
                <a:spcPct val="30000"/>
              </a:lnSpc>
              <a:buSzPct val="125000"/>
              <a:defRPr sz="1800">
                <a:solidFill>
                  <a:srgbClr val="000000"/>
                </a:solidFill>
              </a:defRPr>
            </a:pPr>
            <a:r>
              <a:rPr sz="4500">
                <a:solidFill>
                  <a:srgbClr val="444444"/>
                </a:solidFill>
              </a:rPr>
              <a:t>What is Data Science?</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The OSEMN process</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Writing a custom web scraper</a:t>
            </a:r>
          </a:p>
        </p:txBody>
      </p:sp>
      <p:sp>
        <p:nvSpPr>
          <p:cNvPr id="80" name="Shape 80"/>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81" name="Shape 81"/>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1" name="Shape 511"/>
          <p:cNvSpPr/>
          <p:nvPr>
            <p:ph type="title"/>
          </p:nvPr>
        </p:nvSpPr>
        <p:spPr>
          <a:prstGeom prst="rect">
            <a:avLst/>
          </a:prstGeom>
        </p:spPr>
        <p:txBody>
          <a:bodyPr/>
          <a:lstStyle/>
          <a:p>
            <a:pPr lvl="0">
              <a:defRPr b="0" sz="1800">
                <a:solidFill>
                  <a:srgbClr val="000000"/>
                </a:solidFill>
              </a:defRPr>
            </a:pPr>
            <a:r>
              <a:rPr b="1" sz="8200">
                <a:solidFill>
                  <a:srgbClr val="F16448"/>
                </a:solidFill>
              </a:rPr>
              <a:t>X_train</a:t>
            </a:r>
          </a:p>
        </p:txBody>
      </p:sp>
      <p:pic>
        <p:nvPicPr>
          <p:cNvPr id="512" name="droppedImage.png"/>
          <p:cNvPicPr/>
          <p:nvPr/>
        </p:nvPicPr>
        <p:blipFill>
          <a:blip r:embed="rId3">
            <a:extLst/>
          </a:blip>
          <a:stretch>
            <a:fillRect/>
          </a:stretch>
        </p:blipFill>
        <p:spPr>
          <a:xfrm>
            <a:off x="0" y="2705100"/>
            <a:ext cx="13010871" cy="4648201"/>
          </a:xfrm>
          <a:prstGeom prst="rect">
            <a:avLst/>
          </a:prstGeom>
          <a:ln w="12700">
            <a:miter lim="400000"/>
          </a:ln>
        </p:spPr>
      </p:pic>
      <p:sp>
        <p:nvSpPr>
          <p:cNvPr id="513" name="Shape 513"/>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514" name="Shape 514"/>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8" name="Shape 518"/>
          <p:cNvSpPr/>
          <p:nvPr>
            <p:ph type="title"/>
          </p:nvPr>
        </p:nvSpPr>
        <p:spPr>
          <a:prstGeom prst="rect">
            <a:avLst/>
          </a:prstGeom>
        </p:spPr>
        <p:txBody>
          <a:bodyPr/>
          <a:lstStyle/>
          <a:p>
            <a:pPr lvl="0">
              <a:defRPr b="0" sz="1800">
                <a:solidFill>
                  <a:srgbClr val="000000"/>
                </a:solidFill>
              </a:defRPr>
            </a:pPr>
            <a:r>
              <a:rPr b="1" sz="8200">
                <a:solidFill>
                  <a:srgbClr val="F16448"/>
                </a:solidFill>
              </a:rPr>
              <a:t>Supervised Learning</a:t>
            </a:r>
          </a:p>
        </p:txBody>
      </p:sp>
      <p:sp>
        <p:nvSpPr>
          <p:cNvPr id="519" name="Shape 519"/>
          <p:cNvSpPr/>
          <p:nvPr/>
        </p:nvSpPr>
        <p:spPr>
          <a:xfrm>
            <a:off x="1924050" y="2710275"/>
            <a:ext cx="9144000" cy="6159501"/>
          </a:xfrm>
          <a:prstGeom prst="rect">
            <a:avLst/>
          </a:prstGeom>
          <a:blipFill>
            <a:blip r:embed="rId3"/>
            <a:stretch>
              <a:fillRect/>
            </a:stretch>
          </a:blipFill>
          <a:ln w="12700">
            <a:round/>
          </a:ln>
        </p:spPr>
        <p:txBody>
          <a:bodyPr lIns="38100" tIns="38100" rIns="38100" bIns="38100"/>
          <a:lstStyle/>
          <a:p>
            <a:pPr lvl="0" algn="l" defTabSz="914400">
              <a:buClr>
                <a:srgbClr val="000000"/>
              </a:buClr>
              <a:defRPr sz="1400">
                <a:uFill>
                  <a:solidFill/>
                </a:uFill>
                <a:latin typeface="Arial"/>
                <a:ea typeface="Arial"/>
                <a:cs typeface="Arial"/>
                <a:sym typeface="Arial"/>
              </a:defRPr>
            </a:pPr>
          </a:p>
        </p:txBody>
      </p:sp>
      <p:sp>
        <p:nvSpPr>
          <p:cNvPr id="520" name="Shape 520"/>
          <p:cNvSpPr/>
          <p:nvPr/>
        </p:nvSpPr>
        <p:spPr>
          <a:xfrm>
            <a:off x="2654300" y="5422900"/>
            <a:ext cx="1676400" cy="673101"/>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ln w="76200">
            <a:solidFill>
              <a:srgbClr val="C21A08">
                <a:alpha val="75000"/>
              </a:srgbClr>
            </a:solidFill>
            <a:miter lim="400000"/>
          </a:ln>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
        <p:nvSpPr>
          <p:cNvPr id="521" name="Shape 521"/>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522" name="Shape 522"/>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6" name="Shape 526"/>
          <p:cNvSpPr/>
          <p:nvPr>
            <p:ph type="title"/>
          </p:nvPr>
        </p:nvSpPr>
        <p:spPr>
          <a:prstGeom prst="rect">
            <a:avLst/>
          </a:prstGeom>
        </p:spPr>
        <p:txBody>
          <a:bodyPr/>
          <a:lstStyle/>
          <a:p>
            <a:pPr lvl="0">
              <a:defRPr b="0" sz="1800">
                <a:solidFill>
                  <a:srgbClr val="000000"/>
                </a:solidFill>
              </a:defRPr>
            </a:pPr>
            <a:r>
              <a:rPr b="1" sz="8200">
                <a:solidFill>
                  <a:srgbClr val="F16448"/>
                </a:solidFill>
              </a:rPr>
              <a:t>y_train</a:t>
            </a:r>
          </a:p>
        </p:txBody>
      </p:sp>
      <p:pic>
        <p:nvPicPr>
          <p:cNvPr id="527" name="droppedImage.png"/>
          <p:cNvPicPr/>
          <p:nvPr/>
        </p:nvPicPr>
        <p:blipFill>
          <a:blip r:embed="rId3">
            <a:extLst/>
          </a:blip>
          <a:stretch>
            <a:fillRect/>
          </a:stretch>
        </p:blipFill>
        <p:spPr>
          <a:xfrm>
            <a:off x="0" y="2705100"/>
            <a:ext cx="12992100" cy="4628088"/>
          </a:xfrm>
          <a:prstGeom prst="rect">
            <a:avLst/>
          </a:prstGeom>
          <a:ln w="12700">
            <a:miter lim="400000"/>
          </a:ln>
        </p:spPr>
      </p:pic>
      <p:sp>
        <p:nvSpPr>
          <p:cNvPr id="528" name="Shape 528"/>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529" name="Shape 529"/>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
        <p:nvSpPr>
          <p:cNvPr id="530" name="Shape 530"/>
          <p:cNvSpPr/>
          <p:nvPr/>
        </p:nvSpPr>
        <p:spPr>
          <a:xfrm>
            <a:off x="-73936" y="4399067"/>
            <a:ext cx="13124934" cy="4448093"/>
          </a:xfrm>
          <a:prstGeom prst="rect">
            <a:avLst/>
          </a:prstGeom>
          <a:solidFill>
            <a:srgbClr val="FFFFFF"/>
          </a:solidFill>
          <a:ln w="12700">
            <a:miter lim="400000"/>
          </a:ln>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Tree>
  </p:cSld>
  <p:clrMapOvr>
    <a:masterClrMapping/>
  </p:clrMapOvr>
  <p:transition spd="med" advClick="1"/>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4" name="Shape 534"/>
          <p:cNvSpPr/>
          <p:nvPr>
            <p:ph type="title"/>
          </p:nvPr>
        </p:nvSpPr>
        <p:spPr>
          <a:prstGeom prst="rect">
            <a:avLst/>
          </a:prstGeom>
        </p:spPr>
        <p:txBody>
          <a:bodyPr/>
          <a:lstStyle/>
          <a:p>
            <a:pPr lvl="0">
              <a:defRPr b="0" sz="1800">
                <a:solidFill>
                  <a:srgbClr val="000000"/>
                </a:solidFill>
              </a:defRPr>
            </a:pPr>
            <a:r>
              <a:rPr b="1" sz="8200">
                <a:solidFill>
                  <a:srgbClr val="F16448"/>
                </a:solidFill>
              </a:rPr>
              <a:t>y_train</a:t>
            </a:r>
          </a:p>
        </p:txBody>
      </p:sp>
      <p:pic>
        <p:nvPicPr>
          <p:cNvPr id="535" name="droppedImage.png"/>
          <p:cNvPicPr/>
          <p:nvPr/>
        </p:nvPicPr>
        <p:blipFill>
          <a:blip r:embed="rId3">
            <a:extLst/>
          </a:blip>
          <a:stretch>
            <a:fillRect/>
          </a:stretch>
        </p:blipFill>
        <p:spPr>
          <a:xfrm>
            <a:off x="0" y="2705100"/>
            <a:ext cx="12992100" cy="4628088"/>
          </a:xfrm>
          <a:prstGeom prst="rect">
            <a:avLst/>
          </a:prstGeom>
          <a:ln w="12700">
            <a:miter lim="400000"/>
          </a:ln>
        </p:spPr>
      </p:pic>
      <p:sp>
        <p:nvSpPr>
          <p:cNvPr id="536" name="Shape 536"/>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537" name="Shape 537"/>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1" name="Shape 541"/>
          <p:cNvSpPr/>
          <p:nvPr>
            <p:ph type="title"/>
          </p:nvPr>
        </p:nvSpPr>
        <p:spPr>
          <a:xfrm>
            <a:off x="812800" y="254000"/>
            <a:ext cx="11366500" cy="2451100"/>
          </a:xfrm>
          <a:prstGeom prst="rect">
            <a:avLst/>
          </a:prstGeom>
        </p:spPr>
        <p:txBody>
          <a:bodyPr/>
          <a:lstStyle/>
          <a:p>
            <a:pPr lvl="0">
              <a:defRPr b="0" sz="1800">
                <a:solidFill>
                  <a:srgbClr val="000000"/>
                </a:solidFill>
              </a:defRPr>
            </a:pPr>
            <a:r>
              <a:rPr b="1" sz="8200">
                <a:solidFill>
                  <a:srgbClr val="F16448"/>
                </a:solidFill>
              </a:rPr>
              <a:t>Tuning</a:t>
            </a:r>
          </a:p>
        </p:txBody>
      </p:sp>
      <p:pic>
        <p:nvPicPr>
          <p:cNvPr id="542" name="droppedImage.png"/>
          <p:cNvPicPr/>
          <p:nvPr/>
        </p:nvPicPr>
        <p:blipFill>
          <a:blip r:embed="rId3">
            <a:extLst/>
          </a:blip>
          <a:stretch>
            <a:fillRect/>
          </a:stretch>
        </p:blipFill>
        <p:spPr>
          <a:xfrm>
            <a:off x="139700" y="2705100"/>
            <a:ext cx="12725400" cy="5308600"/>
          </a:xfrm>
          <a:prstGeom prst="rect">
            <a:avLst/>
          </a:prstGeom>
          <a:ln w="12700">
            <a:miter lim="400000"/>
          </a:ln>
        </p:spPr>
      </p:pic>
      <p:sp>
        <p:nvSpPr>
          <p:cNvPr id="543" name="Shape 543"/>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544" name="Shape 544"/>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8" name="Shape 548"/>
          <p:cNvSpPr/>
          <p:nvPr>
            <p:ph type="title"/>
          </p:nvPr>
        </p:nvSpPr>
        <p:spPr>
          <a:xfrm>
            <a:off x="812800" y="254000"/>
            <a:ext cx="11366500" cy="2451100"/>
          </a:xfrm>
          <a:prstGeom prst="rect">
            <a:avLst/>
          </a:prstGeom>
        </p:spPr>
        <p:txBody>
          <a:bodyPr/>
          <a:lstStyle/>
          <a:p>
            <a:pPr lvl="0">
              <a:defRPr b="0" sz="1800">
                <a:solidFill>
                  <a:srgbClr val="000000"/>
                </a:solidFill>
              </a:defRPr>
            </a:pPr>
            <a:r>
              <a:rPr b="1" sz="8200">
                <a:solidFill>
                  <a:srgbClr val="F16448"/>
                </a:solidFill>
              </a:rPr>
              <a:t>RandomizedSearchCV</a:t>
            </a:r>
          </a:p>
        </p:txBody>
      </p:sp>
      <p:pic>
        <p:nvPicPr>
          <p:cNvPr id="549" name="droppedImage.png"/>
          <p:cNvPicPr/>
          <p:nvPr/>
        </p:nvPicPr>
        <p:blipFill>
          <a:blip r:embed="rId3">
            <a:extLst/>
          </a:blip>
          <a:stretch>
            <a:fillRect/>
          </a:stretch>
        </p:blipFill>
        <p:spPr>
          <a:xfrm>
            <a:off x="0" y="2476500"/>
            <a:ext cx="13004800" cy="1439899"/>
          </a:xfrm>
          <a:prstGeom prst="rect">
            <a:avLst/>
          </a:prstGeom>
          <a:ln w="12700">
            <a:miter lim="400000"/>
          </a:ln>
        </p:spPr>
      </p:pic>
      <p:pic>
        <p:nvPicPr>
          <p:cNvPr id="550" name="droppedImage.png"/>
          <p:cNvPicPr/>
          <p:nvPr/>
        </p:nvPicPr>
        <p:blipFill>
          <a:blip r:embed="rId4">
            <a:extLst/>
          </a:blip>
          <a:stretch>
            <a:fillRect/>
          </a:stretch>
        </p:blipFill>
        <p:spPr>
          <a:xfrm>
            <a:off x="0" y="3937000"/>
            <a:ext cx="12983976" cy="4940300"/>
          </a:xfrm>
          <a:prstGeom prst="rect">
            <a:avLst/>
          </a:prstGeom>
          <a:ln w="12700">
            <a:miter lim="400000"/>
          </a:ln>
        </p:spPr>
      </p:pic>
      <p:sp>
        <p:nvSpPr>
          <p:cNvPr id="551" name="Shape 551"/>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552" name="Shape 552"/>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6" name="Shape 556"/>
          <p:cNvSpPr/>
          <p:nvPr>
            <p:ph type="title"/>
          </p:nvPr>
        </p:nvSpPr>
        <p:spPr>
          <a:xfrm>
            <a:off x="812800" y="254000"/>
            <a:ext cx="11366500" cy="2451100"/>
          </a:xfrm>
          <a:prstGeom prst="rect">
            <a:avLst/>
          </a:prstGeom>
        </p:spPr>
        <p:txBody>
          <a:bodyPr/>
          <a:lstStyle/>
          <a:p>
            <a:pPr lvl="0">
              <a:defRPr b="0" sz="1800">
                <a:solidFill>
                  <a:srgbClr val="000000"/>
                </a:solidFill>
              </a:defRPr>
            </a:pPr>
            <a:r>
              <a:rPr b="1" sz="8200">
                <a:solidFill>
                  <a:srgbClr val="F16448"/>
                </a:solidFill>
              </a:rPr>
              <a:t>RandomizedSearchCV</a:t>
            </a:r>
          </a:p>
        </p:txBody>
      </p:sp>
      <p:pic>
        <p:nvPicPr>
          <p:cNvPr id="557" name="droppedImage.png"/>
          <p:cNvPicPr/>
          <p:nvPr/>
        </p:nvPicPr>
        <p:blipFill>
          <a:blip r:embed="rId3">
            <a:extLst/>
          </a:blip>
          <a:stretch>
            <a:fillRect/>
          </a:stretch>
        </p:blipFill>
        <p:spPr>
          <a:xfrm>
            <a:off x="0" y="2476500"/>
            <a:ext cx="13004800" cy="1439899"/>
          </a:xfrm>
          <a:prstGeom prst="rect">
            <a:avLst/>
          </a:prstGeom>
          <a:ln w="12700">
            <a:miter lim="400000"/>
          </a:ln>
        </p:spPr>
      </p:pic>
      <p:pic>
        <p:nvPicPr>
          <p:cNvPr id="558" name="droppedImage.png"/>
          <p:cNvPicPr/>
          <p:nvPr/>
        </p:nvPicPr>
        <p:blipFill>
          <a:blip r:embed="rId4">
            <a:extLst/>
          </a:blip>
          <a:stretch>
            <a:fillRect/>
          </a:stretch>
        </p:blipFill>
        <p:spPr>
          <a:xfrm>
            <a:off x="0" y="3937000"/>
            <a:ext cx="12983976" cy="4940300"/>
          </a:xfrm>
          <a:prstGeom prst="rect">
            <a:avLst/>
          </a:prstGeom>
          <a:ln w="12700">
            <a:miter lim="400000"/>
          </a:ln>
        </p:spPr>
      </p:pic>
      <p:sp>
        <p:nvSpPr>
          <p:cNvPr id="559" name="Shape 559"/>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560" name="Shape 560"/>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4" name="Shape 564"/>
          <p:cNvSpPr/>
          <p:nvPr>
            <p:ph type="title"/>
          </p:nvPr>
        </p:nvSpPr>
        <p:spPr>
          <a:xfrm>
            <a:off x="812800" y="254000"/>
            <a:ext cx="11366500" cy="2451100"/>
          </a:xfrm>
          <a:prstGeom prst="rect">
            <a:avLst/>
          </a:prstGeom>
        </p:spPr>
        <p:txBody>
          <a:bodyPr/>
          <a:lstStyle/>
          <a:p>
            <a:pPr lvl="0">
              <a:defRPr b="0" sz="1800">
                <a:solidFill>
                  <a:srgbClr val="000000"/>
                </a:solidFill>
              </a:defRPr>
            </a:pPr>
            <a:r>
              <a:rPr b="1" sz="8200">
                <a:solidFill>
                  <a:srgbClr val="F16448"/>
                </a:solidFill>
              </a:rPr>
              <a:t>RandomizedSearchCV</a:t>
            </a:r>
          </a:p>
        </p:txBody>
      </p:sp>
      <p:pic>
        <p:nvPicPr>
          <p:cNvPr id="565" name="droppedImage.png"/>
          <p:cNvPicPr/>
          <p:nvPr/>
        </p:nvPicPr>
        <p:blipFill>
          <a:blip r:embed="rId3">
            <a:extLst/>
          </a:blip>
          <a:stretch>
            <a:fillRect/>
          </a:stretch>
        </p:blipFill>
        <p:spPr>
          <a:xfrm>
            <a:off x="0" y="2705100"/>
            <a:ext cx="12991318" cy="4826000"/>
          </a:xfrm>
          <a:prstGeom prst="rect">
            <a:avLst/>
          </a:prstGeom>
          <a:ln w="12700">
            <a:miter lim="400000"/>
          </a:ln>
        </p:spPr>
      </p:pic>
      <p:sp>
        <p:nvSpPr>
          <p:cNvPr id="566" name="Shape 566"/>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567" name="Shape 567"/>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1" name="Shape 571"/>
          <p:cNvSpPr/>
          <p:nvPr>
            <p:ph type="title"/>
          </p:nvPr>
        </p:nvSpPr>
        <p:spPr>
          <a:prstGeom prst="rect">
            <a:avLst/>
          </a:prstGeom>
        </p:spPr>
        <p:txBody>
          <a:bodyPr/>
          <a:lstStyle/>
          <a:p>
            <a:pPr lvl="0">
              <a:defRPr b="0" sz="1800">
                <a:solidFill>
                  <a:srgbClr val="000000"/>
                </a:solidFill>
              </a:defRPr>
            </a:pPr>
            <a:r>
              <a:rPr b="1" sz="8200">
                <a:solidFill>
                  <a:srgbClr val="F16448"/>
                </a:solidFill>
              </a:rPr>
              <a:t>sklearn.metrics</a:t>
            </a:r>
          </a:p>
        </p:txBody>
      </p:sp>
      <p:sp>
        <p:nvSpPr>
          <p:cNvPr id="572" name="Shape 572"/>
          <p:cNvSpPr/>
          <p:nvPr>
            <p:ph type="body" idx="1"/>
          </p:nvPr>
        </p:nvSpPr>
        <p:spPr>
          <a:xfrm>
            <a:off x="927100" y="2768600"/>
            <a:ext cx="11722100" cy="6083300"/>
          </a:xfrm>
          <a:prstGeom prst="rect">
            <a:avLst/>
          </a:prstGeom>
        </p:spPr>
        <p:txBody>
          <a:bodyPr lIns="0" tIns="0" rIns="0" bIns="0" anchor="t"/>
          <a:lstStyle/>
          <a:p>
            <a:pPr lvl="0" marL="457200" indent="-419100">
              <a:lnSpc>
                <a:spcPct val="30000"/>
              </a:lnSpc>
              <a:buSzPct val="125000"/>
              <a:defRPr sz="1800">
                <a:solidFill>
                  <a:srgbClr val="000000"/>
                </a:solidFill>
              </a:defRPr>
            </a:pPr>
            <a:r>
              <a:rPr sz="4500">
                <a:solidFill>
                  <a:srgbClr val="444444"/>
                </a:solidFill>
              </a:rPr>
              <a:t>accuracy_score</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classification_report</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confusion_matrix</a:t>
            </a:r>
          </a:p>
        </p:txBody>
      </p:sp>
      <p:sp>
        <p:nvSpPr>
          <p:cNvPr id="573" name="Shape 573"/>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574" name="Shape 574"/>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8" name="Shape 578"/>
          <p:cNvSpPr/>
          <p:nvPr>
            <p:ph type="title"/>
          </p:nvPr>
        </p:nvSpPr>
        <p:spPr>
          <a:prstGeom prst="rect">
            <a:avLst/>
          </a:prstGeom>
        </p:spPr>
        <p:txBody>
          <a:bodyPr/>
          <a:lstStyle/>
          <a:p>
            <a:pPr lvl="0">
              <a:defRPr b="0" sz="1800">
                <a:solidFill>
                  <a:srgbClr val="000000"/>
                </a:solidFill>
              </a:defRPr>
            </a:pPr>
            <a:r>
              <a:rPr b="1" sz="8200">
                <a:solidFill>
                  <a:srgbClr val="F16448"/>
                </a:solidFill>
              </a:rPr>
              <a:t>sklearn.metrics</a:t>
            </a:r>
          </a:p>
        </p:txBody>
      </p:sp>
      <p:sp>
        <p:nvSpPr>
          <p:cNvPr id="579" name="Shape 579"/>
          <p:cNvSpPr/>
          <p:nvPr>
            <p:ph type="body" idx="1"/>
          </p:nvPr>
        </p:nvSpPr>
        <p:spPr>
          <a:xfrm>
            <a:off x="927100" y="2768600"/>
            <a:ext cx="11722100" cy="6083300"/>
          </a:xfrm>
          <a:prstGeom prst="rect">
            <a:avLst/>
          </a:prstGeom>
        </p:spPr>
        <p:txBody>
          <a:bodyPr lIns="0" tIns="0" rIns="0" bIns="0" anchor="t"/>
          <a:lstStyle/>
          <a:p>
            <a:pPr lvl="0" marL="457200" indent="-419100">
              <a:lnSpc>
                <a:spcPct val="30000"/>
              </a:lnSpc>
              <a:buSzPct val="125000"/>
              <a:defRPr sz="1800">
                <a:solidFill>
                  <a:srgbClr val="000000"/>
                </a:solidFill>
              </a:defRPr>
            </a:pPr>
            <a:r>
              <a:rPr sz="4500">
                <a:solidFill>
                  <a:srgbClr val="444444"/>
                </a:solidFill>
              </a:rPr>
              <a:t>accuracy_score</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classification_report</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confusion_matrix</a:t>
            </a:r>
          </a:p>
        </p:txBody>
      </p:sp>
      <p:sp>
        <p:nvSpPr>
          <p:cNvPr id="580" name="Shape 580"/>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581" name="pasted-image.png"/>
          <p:cNvPicPr/>
          <p:nvPr/>
        </p:nvPicPr>
        <p:blipFill>
          <a:blip r:embed="rId3">
            <a:extLst/>
          </a:blip>
          <a:stretch>
            <a:fillRect/>
          </a:stretch>
        </p:blipFill>
        <p:spPr>
          <a:xfrm>
            <a:off x="-1" y="6030434"/>
            <a:ext cx="13004801" cy="1784130"/>
          </a:xfrm>
          <a:prstGeom prst="rect">
            <a:avLst/>
          </a:prstGeom>
          <a:ln w="12700">
            <a:miter lim="400000"/>
          </a:ln>
        </p:spPr>
      </p:pic>
      <p:sp>
        <p:nvSpPr>
          <p:cNvPr id="582" name="Shape 582"/>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 name="Shape 85"/>
          <p:cNvSpPr/>
          <p:nvPr>
            <p:ph type="title"/>
          </p:nvPr>
        </p:nvSpPr>
        <p:spPr>
          <a:prstGeom prst="rect">
            <a:avLst/>
          </a:prstGeom>
        </p:spPr>
        <p:txBody>
          <a:bodyPr/>
          <a:lstStyle/>
          <a:p>
            <a:pPr lvl="0">
              <a:defRPr b="0" sz="1800">
                <a:solidFill>
                  <a:srgbClr val="000000"/>
                </a:solidFill>
              </a:defRPr>
            </a:pPr>
            <a:r>
              <a:rPr b="1" sz="8200">
                <a:solidFill>
                  <a:srgbClr val="F16448"/>
                </a:solidFill>
              </a:rPr>
              <a:t>What I'll Cover</a:t>
            </a:r>
          </a:p>
        </p:txBody>
      </p:sp>
      <p:sp>
        <p:nvSpPr>
          <p:cNvPr id="86" name="Shape 86"/>
          <p:cNvSpPr/>
          <p:nvPr>
            <p:ph type="body" idx="1"/>
          </p:nvPr>
        </p:nvSpPr>
        <p:spPr>
          <a:xfrm>
            <a:off x="927100" y="2768600"/>
            <a:ext cx="11722100" cy="6083300"/>
          </a:xfrm>
          <a:prstGeom prst="rect">
            <a:avLst/>
          </a:prstGeom>
        </p:spPr>
        <p:txBody>
          <a:bodyPr lIns="0" tIns="0" rIns="0" bIns="0" anchor="t"/>
          <a:lstStyle/>
          <a:p>
            <a:pPr lvl="0" marL="457200" indent="-419100">
              <a:lnSpc>
                <a:spcPct val="30000"/>
              </a:lnSpc>
              <a:buSzPct val="125000"/>
              <a:defRPr sz="1800">
                <a:solidFill>
                  <a:srgbClr val="000000"/>
                </a:solidFill>
              </a:defRPr>
            </a:pPr>
            <a:r>
              <a:rPr sz="4500">
                <a:solidFill>
                  <a:srgbClr val="444444"/>
                </a:solidFill>
              </a:rPr>
              <a:t>What is Data Science?</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The OSEMN process</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Writing a custom web scraper</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Scrubbing the data</a:t>
            </a:r>
          </a:p>
        </p:txBody>
      </p:sp>
      <p:sp>
        <p:nvSpPr>
          <p:cNvPr id="87" name="Shape 87"/>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88" name="Shape 88"/>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7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6" name="Shape 586"/>
          <p:cNvSpPr/>
          <p:nvPr>
            <p:ph type="title"/>
          </p:nvPr>
        </p:nvSpPr>
        <p:spPr>
          <a:prstGeom prst="rect">
            <a:avLst/>
          </a:prstGeom>
        </p:spPr>
        <p:txBody>
          <a:bodyPr/>
          <a:lstStyle/>
          <a:p>
            <a:pPr lvl="0">
              <a:defRPr b="0" sz="1800">
                <a:solidFill>
                  <a:srgbClr val="000000"/>
                </a:solidFill>
              </a:defRPr>
            </a:pPr>
            <a:r>
              <a:rPr b="1" sz="8200">
                <a:solidFill>
                  <a:srgbClr val="F16448"/>
                </a:solidFill>
              </a:rPr>
              <a:t>accuracy_score</a:t>
            </a:r>
          </a:p>
        </p:txBody>
      </p:sp>
      <p:sp>
        <p:nvSpPr>
          <p:cNvPr id="587" name="Shape 587"/>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588" name="pasted-image.png"/>
          <p:cNvPicPr/>
          <p:nvPr/>
        </p:nvPicPr>
        <p:blipFill>
          <a:blip r:embed="rId3">
            <a:extLst/>
          </a:blip>
          <a:stretch>
            <a:fillRect/>
          </a:stretch>
        </p:blipFill>
        <p:spPr>
          <a:xfrm>
            <a:off x="0" y="2504626"/>
            <a:ext cx="13004801" cy="3100483"/>
          </a:xfrm>
          <a:prstGeom prst="rect">
            <a:avLst/>
          </a:prstGeom>
          <a:ln w="12700">
            <a:miter lim="400000"/>
          </a:ln>
        </p:spPr>
      </p:pic>
      <p:sp>
        <p:nvSpPr>
          <p:cNvPr id="589" name="Shape 589"/>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
        <p:nvSpPr>
          <p:cNvPr id="590" name="Shape 590"/>
          <p:cNvSpPr/>
          <p:nvPr/>
        </p:nvSpPr>
        <p:spPr>
          <a:xfrm>
            <a:off x="146886" y="4947486"/>
            <a:ext cx="6461249" cy="1270001"/>
          </a:xfrm>
          <a:prstGeom prst="rect">
            <a:avLst/>
          </a:prstGeom>
          <a:solidFill>
            <a:srgbClr val="FFFFFF"/>
          </a:solidFill>
          <a:ln w="12700">
            <a:miter lim="400000"/>
          </a:ln>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Tree>
  </p:cSld>
  <p:clrMapOvr>
    <a:masterClrMapping/>
  </p:clrMapOvr>
  <p:transition spd="med" advClick="1"/>
</p:sld>
</file>

<file path=ppt/slides/slide7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4" name="Shape 594"/>
          <p:cNvSpPr/>
          <p:nvPr>
            <p:ph type="title"/>
          </p:nvPr>
        </p:nvSpPr>
        <p:spPr>
          <a:prstGeom prst="rect">
            <a:avLst/>
          </a:prstGeom>
        </p:spPr>
        <p:txBody>
          <a:bodyPr/>
          <a:lstStyle/>
          <a:p>
            <a:pPr lvl="0">
              <a:defRPr b="0" sz="1800">
                <a:solidFill>
                  <a:srgbClr val="000000"/>
                </a:solidFill>
              </a:defRPr>
            </a:pPr>
            <a:r>
              <a:rPr b="1" sz="8200">
                <a:solidFill>
                  <a:srgbClr val="F16448"/>
                </a:solidFill>
              </a:rPr>
              <a:t>accuracy_score</a:t>
            </a:r>
          </a:p>
        </p:txBody>
      </p:sp>
      <p:sp>
        <p:nvSpPr>
          <p:cNvPr id="595" name="Shape 595"/>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596" name="pasted-image.png"/>
          <p:cNvPicPr/>
          <p:nvPr/>
        </p:nvPicPr>
        <p:blipFill>
          <a:blip r:embed="rId3">
            <a:extLst/>
          </a:blip>
          <a:stretch>
            <a:fillRect/>
          </a:stretch>
        </p:blipFill>
        <p:spPr>
          <a:xfrm>
            <a:off x="0" y="2504626"/>
            <a:ext cx="13004801" cy="3100483"/>
          </a:xfrm>
          <a:prstGeom prst="rect">
            <a:avLst/>
          </a:prstGeom>
          <a:ln w="12700">
            <a:miter lim="400000"/>
          </a:ln>
        </p:spPr>
      </p:pic>
      <p:sp>
        <p:nvSpPr>
          <p:cNvPr id="597" name="Shape 597"/>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7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1" name="Shape 601"/>
          <p:cNvSpPr/>
          <p:nvPr>
            <p:ph type="title"/>
          </p:nvPr>
        </p:nvSpPr>
        <p:spPr>
          <a:prstGeom prst="rect">
            <a:avLst/>
          </a:prstGeom>
        </p:spPr>
        <p:txBody>
          <a:bodyPr/>
          <a:lstStyle/>
          <a:p>
            <a:pPr lvl="0">
              <a:defRPr b="0" sz="1800">
                <a:solidFill>
                  <a:srgbClr val="000000"/>
                </a:solidFill>
              </a:defRPr>
            </a:pPr>
            <a:r>
              <a:rPr b="1" sz="8200">
                <a:solidFill>
                  <a:srgbClr val="F16448"/>
                </a:solidFill>
              </a:rPr>
              <a:t>classification_report</a:t>
            </a:r>
          </a:p>
        </p:txBody>
      </p:sp>
      <p:sp>
        <p:nvSpPr>
          <p:cNvPr id="602" name="Shape 602"/>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603" name="pasted-image.png"/>
          <p:cNvPicPr/>
          <p:nvPr/>
        </p:nvPicPr>
        <p:blipFill>
          <a:blip r:embed="rId3">
            <a:extLst/>
          </a:blip>
          <a:stretch>
            <a:fillRect/>
          </a:stretch>
        </p:blipFill>
        <p:spPr>
          <a:xfrm>
            <a:off x="0" y="2139218"/>
            <a:ext cx="13004801" cy="4634966"/>
          </a:xfrm>
          <a:prstGeom prst="rect">
            <a:avLst/>
          </a:prstGeom>
          <a:ln w="12700">
            <a:miter lim="400000"/>
          </a:ln>
        </p:spPr>
      </p:pic>
      <p:pic>
        <p:nvPicPr>
          <p:cNvPr id="604" name="pasted-image.png"/>
          <p:cNvPicPr/>
          <p:nvPr/>
        </p:nvPicPr>
        <p:blipFill>
          <a:blip r:embed="rId4">
            <a:extLst/>
          </a:blip>
          <a:srcRect l="0" t="0" r="0" b="15652"/>
          <a:stretch>
            <a:fillRect/>
          </a:stretch>
        </p:blipFill>
        <p:spPr>
          <a:xfrm>
            <a:off x="-12700" y="7115694"/>
            <a:ext cx="13004801" cy="1781617"/>
          </a:xfrm>
          <a:prstGeom prst="rect">
            <a:avLst/>
          </a:prstGeom>
          <a:ln w="12700">
            <a:miter lim="400000"/>
          </a:ln>
        </p:spPr>
      </p:pic>
      <p:sp>
        <p:nvSpPr>
          <p:cNvPr id="605" name="Shape 605"/>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
        <p:nvSpPr>
          <p:cNvPr id="606" name="Shape 606"/>
          <p:cNvSpPr/>
          <p:nvPr/>
        </p:nvSpPr>
        <p:spPr>
          <a:xfrm>
            <a:off x="86635" y="3716261"/>
            <a:ext cx="9725839" cy="5130899"/>
          </a:xfrm>
          <a:prstGeom prst="rect">
            <a:avLst/>
          </a:prstGeom>
          <a:solidFill>
            <a:srgbClr val="FFFFFF"/>
          </a:solidFill>
          <a:ln w="12700">
            <a:miter lim="400000"/>
          </a:ln>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Tree>
  </p:cSld>
  <p:clrMapOvr>
    <a:masterClrMapping/>
  </p:clrMapOvr>
  <p:transition spd="med" advClick="1"/>
</p:sld>
</file>

<file path=ppt/slides/slide7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0" name="Shape 610"/>
          <p:cNvSpPr/>
          <p:nvPr>
            <p:ph type="title"/>
          </p:nvPr>
        </p:nvSpPr>
        <p:spPr>
          <a:prstGeom prst="rect">
            <a:avLst/>
          </a:prstGeom>
        </p:spPr>
        <p:txBody>
          <a:bodyPr/>
          <a:lstStyle/>
          <a:p>
            <a:pPr lvl="0">
              <a:defRPr b="0" sz="1800">
                <a:solidFill>
                  <a:srgbClr val="000000"/>
                </a:solidFill>
              </a:defRPr>
            </a:pPr>
            <a:r>
              <a:rPr b="1" sz="8200">
                <a:solidFill>
                  <a:srgbClr val="F16448"/>
                </a:solidFill>
              </a:rPr>
              <a:t>classification_report</a:t>
            </a:r>
          </a:p>
        </p:txBody>
      </p:sp>
      <p:sp>
        <p:nvSpPr>
          <p:cNvPr id="611" name="Shape 611"/>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612" name="pasted-image.png"/>
          <p:cNvPicPr/>
          <p:nvPr/>
        </p:nvPicPr>
        <p:blipFill>
          <a:blip r:embed="rId3">
            <a:extLst/>
          </a:blip>
          <a:stretch>
            <a:fillRect/>
          </a:stretch>
        </p:blipFill>
        <p:spPr>
          <a:xfrm>
            <a:off x="0" y="2139218"/>
            <a:ext cx="13004801" cy="4634966"/>
          </a:xfrm>
          <a:prstGeom prst="rect">
            <a:avLst/>
          </a:prstGeom>
          <a:ln w="12700">
            <a:miter lim="400000"/>
          </a:ln>
        </p:spPr>
      </p:pic>
      <p:pic>
        <p:nvPicPr>
          <p:cNvPr id="613" name="pasted-image.png"/>
          <p:cNvPicPr/>
          <p:nvPr/>
        </p:nvPicPr>
        <p:blipFill>
          <a:blip r:embed="rId4">
            <a:extLst/>
          </a:blip>
          <a:srcRect l="0" t="0" r="0" b="15652"/>
          <a:stretch>
            <a:fillRect/>
          </a:stretch>
        </p:blipFill>
        <p:spPr>
          <a:xfrm>
            <a:off x="-12700" y="7115694"/>
            <a:ext cx="13004801" cy="1781617"/>
          </a:xfrm>
          <a:prstGeom prst="rect">
            <a:avLst/>
          </a:prstGeom>
          <a:ln w="12700">
            <a:miter lim="400000"/>
          </a:ln>
        </p:spPr>
      </p:pic>
      <p:sp>
        <p:nvSpPr>
          <p:cNvPr id="614" name="Shape 614"/>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7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8" name="Shape 618"/>
          <p:cNvSpPr/>
          <p:nvPr>
            <p:ph type="title"/>
          </p:nvPr>
        </p:nvSpPr>
        <p:spPr>
          <a:prstGeom prst="rect">
            <a:avLst/>
          </a:prstGeom>
        </p:spPr>
        <p:txBody>
          <a:bodyPr/>
          <a:lstStyle/>
          <a:p>
            <a:pPr lvl="0">
              <a:defRPr b="0" sz="1800">
                <a:solidFill>
                  <a:srgbClr val="000000"/>
                </a:solidFill>
              </a:defRPr>
            </a:pPr>
            <a:r>
              <a:rPr b="1" sz="8200">
                <a:solidFill>
                  <a:srgbClr val="F16448"/>
                </a:solidFill>
              </a:rPr>
              <a:t>classification_report</a:t>
            </a:r>
          </a:p>
        </p:txBody>
      </p:sp>
      <p:sp>
        <p:nvSpPr>
          <p:cNvPr id="619" name="Shape 619"/>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620" name="pasted-image.png"/>
          <p:cNvPicPr/>
          <p:nvPr/>
        </p:nvPicPr>
        <p:blipFill>
          <a:blip r:embed="rId3">
            <a:extLst/>
          </a:blip>
          <a:stretch>
            <a:fillRect/>
          </a:stretch>
        </p:blipFill>
        <p:spPr>
          <a:xfrm>
            <a:off x="0" y="2139218"/>
            <a:ext cx="13004801" cy="4634966"/>
          </a:xfrm>
          <a:prstGeom prst="rect">
            <a:avLst/>
          </a:prstGeom>
          <a:ln w="12700">
            <a:miter lim="400000"/>
          </a:ln>
        </p:spPr>
      </p:pic>
      <p:pic>
        <p:nvPicPr>
          <p:cNvPr id="621" name="pasted-image.png"/>
          <p:cNvPicPr/>
          <p:nvPr/>
        </p:nvPicPr>
        <p:blipFill>
          <a:blip r:embed="rId4">
            <a:extLst/>
          </a:blip>
          <a:srcRect l="0" t="0" r="0" b="15652"/>
          <a:stretch>
            <a:fillRect/>
          </a:stretch>
        </p:blipFill>
        <p:spPr>
          <a:xfrm>
            <a:off x="-12700" y="7115694"/>
            <a:ext cx="13004801" cy="1781617"/>
          </a:xfrm>
          <a:prstGeom prst="rect">
            <a:avLst/>
          </a:prstGeom>
          <a:ln w="12700">
            <a:miter lim="400000"/>
          </a:ln>
        </p:spPr>
      </p:pic>
      <p:sp>
        <p:nvSpPr>
          <p:cNvPr id="622" name="Shape 622"/>
          <p:cNvSpPr/>
          <p:nvPr/>
        </p:nvSpPr>
        <p:spPr>
          <a:xfrm>
            <a:off x="1596975" y="6434236"/>
            <a:ext cx="5947322" cy="398364"/>
          </a:xfrm>
          <a:prstGeom prst="roundRect">
            <a:avLst>
              <a:gd name="adj" fmla="val 47821"/>
            </a:avLst>
          </a:prstGeom>
          <a:ln w="50800">
            <a:solidFill>
              <a:srgbClr val="C82506"/>
            </a:solidFill>
            <a:miter lim="400000"/>
          </a:ln>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
        <p:nvSpPr>
          <p:cNvPr id="623" name="Shape 623"/>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7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7" name="Shape 627"/>
          <p:cNvSpPr/>
          <p:nvPr>
            <p:ph type="title"/>
          </p:nvPr>
        </p:nvSpPr>
        <p:spPr>
          <a:prstGeom prst="rect">
            <a:avLst/>
          </a:prstGeom>
        </p:spPr>
        <p:txBody>
          <a:bodyPr/>
          <a:lstStyle/>
          <a:p>
            <a:pPr lvl="0">
              <a:defRPr b="0" sz="1800">
                <a:solidFill>
                  <a:srgbClr val="000000"/>
                </a:solidFill>
              </a:defRPr>
            </a:pPr>
            <a:r>
              <a:rPr b="1" sz="8200">
                <a:solidFill>
                  <a:srgbClr val="F16448"/>
                </a:solidFill>
              </a:rPr>
              <a:t>I’m Confused</a:t>
            </a:r>
          </a:p>
        </p:txBody>
      </p:sp>
      <p:sp>
        <p:nvSpPr>
          <p:cNvPr id="628" name="Shape 628"/>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629" name="pasted-image.png"/>
          <p:cNvPicPr/>
          <p:nvPr/>
        </p:nvPicPr>
        <p:blipFill>
          <a:blip r:embed="rId3">
            <a:extLst/>
          </a:blip>
          <a:stretch>
            <a:fillRect/>
          </a:stretch>
        </p:blipFill>
        <p:spPr>
          <a:xfrm>
            <a:off x="0" y="2189115"/>
            <a:ext cx="13004801" cy="5777204"/>
          </a:xfrm>
          <a:prstGeom prst="rect">
            <a:avLst/>
          </a:prstGeom>
          <a:ln w="12700">
            <a:miter lim="400000"/>
          </a:ln>
        </p:spPr>
      </p:pic>
      <p:sp>
        <p:nvSpPr>
          <p:cNvPr id="630" name="Shape 630"/>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
        <p:nvSpPr>
          <p:cNvPr id="631" name="Shape 631"/>
          <p:cNvSpPr/>
          <p:nvPr/>
        </p:nvSpPr>
        <p:spPr>
          <a:xfrm>
            <a:off x="86635" y="4459162"/>
            <a:ext cx="12934409" cy="4387998"/>
          </a:xfrm>
          <a:prstGeom prst="rect">
            <a:avLst/>
          </a:prstGeom>
          <a:solidFill>
            <a:srgbClr val="FFFFFF"/>
          </a:solidFill>
          <a:ln w="12700">
            <a:miter lim="400000"/>
          </a:ln>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Tree>
  </p:cSld>
  <p:clrMapOvr>
    <a:masterClrMapping/>
  </p:clrMapOvr>
  <p:transition spd="med" advClick="1"/>
</p:sld>
</file>

<file path=ppt/slides/slide7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5" name="Shape 635"/>
          <p:cNvSpPr/>
          <p:nvPr>
            <p:ph type="title"/>
          </p:nvPr>
        </p:nvSpPr>
        <p:spPr>
          <a:prstGeom prst="rect">
            <a:avLst/>
          </a:prstGeom>
        </p:spPr>
        <p:txBody>
          <a:bodyPr/>
          <a:lstStyle/>
          <a:p>
            <a:pPr lvl="0">
              <a:defRPr b="0" sz="1800">
                <a:solidFill>
                  <a:srgbClr val="000000"/>
                </a:solidFill>
              </a:defRPr>
            </a:pPr>
            <a:r>
              <a:rPr b="1" sz="8200">
                <a:solidFill>
                  <a:srgbClr val="F16448"/>
                </a:solidFill>
              </a:rPr>
              <a:t>I’m Confused</a:t>
            </a:r>
          </a:p>
        </p:txBody>
      </p:sp>
      <p:sp>
        <p:nvSpPr>
          <p:cNvPr id="636" name="Shape 636"/>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637" name="pasted-image.png"/>
          <p:cNvPicPr/>
          <p:nvPr/>
        </p:nvPicPr>
        <p:blipFill>
          <a:blip r:embed="rId3">
            <a:extLst/>
          </a:blip>
          <a:stretch>
            <a:fillRect/>
          </a:stretch>
        </p:blipFill>
        <p:spPr>
          <a:xfrm>
            <a:off x="0" y="2189115"/>
            <a:ext cx="13004801" cy="5777204"/>
          </a:xfrm>
          <a:prstGeom prst="rect">
            <a:avLst/>
          </a:prstGeom>
          <a:ln w="12700">
            <a:miter lim="400000"/>
          </a:ln>
        </p:spPr>
      </p:pic>
      <p:sp>
        <p:nvSpPr>
          <p:cNvPr id="638" name="Shape 638"/>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7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2" name="Shape 642"/>
          <p:cNvSpPr/>
          <p:nvPr>
            <p:ph type="title"/>
          </p:nvPr>
        </p:nvSpPr>
        <p:spPr>
          <a:prstGeom prst="rect">
            <a:avLst/>
          </a:prstGeom>
        </p:spPr>
        <p:txBody>
          <a:bodyPr/>
          <a:lstStyle/>
          <a:p>
            <a:pPr lvl="0">
              <a:defRPr b="0" sz="1800">
                <a:solidFill>
                  <a:srgbClr val="000000"/>
                </a:solidFill>
              </a:defRPr>
            </a:pPr>
            <a:r>
              <a:rPr b="1" sz="8200">
                <a:solidFill>
                  <a:srgbClr val="F16448"/>
                </a:solidFill>
              </a:rPr>
              <a:t>I’m Confused</a:t>
            </a:r>
          </a:p>
        </p:txBody>
      </p:sp>
      <p:sp>
        <p:nvSpPr>
          <p:cNvPr id="643" name="Shape 643"/>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644" name="confused_1.png"/>
          <p:cNvPicPr/>
          <p:nvPr/>
        </p:nvPicPr>
        <p:blipFill>
          <a:blip r:embed="rId3">
            <a:extLst/>
          </a:blip>
          <a:stretch>
            <a:fillRect/>
          </a:stretch>
        </p:blipFill>
        <p:spPr>
          <a:xfrm>
            <a:off x="3277716" y="2021326"/>
            <a:ext cx="6449368" cy="6746027"/>
          </a:xfrm>
          <a:prstGeom prst="rect">
            <a:avLst/>
          </a:prstGeom>
          <a:ln w="12700">
            <a:miter lim="400000"/>
          </a:ln>
        </p:spPr>
      </p:pic>
      <p:sp>
        <p:nvSpPr>
          <p:cNvPr id="645" name="Shape 645"/>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7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9" name="Shape 649"/>
          <p:cNvSpPr/>
          <p:nvPr>
            <p:ph type="title"/>
          </p:nvPr>
        </p:nvSpPr>
        <p:spPr>
          <a:prstGeom prst="rect">
            <a:avLst/>
          </a:prstGeom>
        </p:spPr>
        <p:txBody>
          <a:bodyPr/>
          <a:lstStyle/>
          <a:p>
            <a:pPr lvl="0">
              <a:defRPr b="0" sz="1800">
                <a:solidFill>
                  <a:srgbClr val="000000"/>
                </a:solidFill>
              </a:defRPr>
            </a:pPr>
            <a:r>
              <a:rPr b="1" sz="8200">
                <a:solidFill>
                  <a:srgbClr val="F16448"/>
                </a:solidFill>
              </a:rPr>
              <a:t>I’m Confused</a:t>
            </a:r>
          </a:p>
        </p:txBody>
      </p:sp>
      <p:sp>
        <p:nvSpPr>
          <p:cNvPr id="650" name="Shape 650"/>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651" name="confused_2.png"/>
          <p:cNvPicPr/>
          <p:nvPr/>
        </p:nvPicPr>
        <p:blipFill>
          <a:blip r:embed="rId3">
            <a:extLst/>
          </a:blip>
          <a:stretch>
            <a:fillRect/>
          </a:stretch>
        </p:blipFill>
        <p:spPr>
          <a:xfrm>
            <a:off x="3154445" y="2114336"/>
            <a:ext cx="6695910" cy="6734495"/>
          </a:xfrm>
          <a:prstGeom prst="rect">
            <a:avLst/>
          </a:prstGeom>
          <a:ln w="12700">
            <a:miter lim="400000"/>
          </a:ln>
        </p:spPr>
      </p:pic>
      <p:sp>
        <p:nvSpPr>
          <p:cNvPr id="652" name="Shape 652"/>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7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6" name="Shape 656"/>
          <p:cNvSpPr/>
          <p:nvPr>
            <p:ph type="title"/>
          </p:nvPr>
        </p:nvSpPr>
        <p:spPr>
          <a:prstGeom prst="rect">
            <a:avLst/>
          </a:prstGeom>
        </p:spPr>
        <p:txBody>
          <a:bodyPr/>
          <a:lstStyle/>
          <a:p>
            <a:pPr lvl="0">
              <a:defRPr b="0" sz="1800">
                <a:solidFill>
                  <a:srgbClr val="000000"/>
                </a:solidFill>
              </a:defRPr>
            </a:pPr>
            <a:r>
              <a:rPr b="1" sz="8200">
                <a:solidFill>
                  <a:srgbClr val="F16448"/>
                </a:solidFill>
              </a:rPr>
              <a:t>I’m Confused</a:t>
            </a:r>
          </a:p>
        </p:txBody>
      </p:sp>
      <p:sp>
        <p:nvSpPr>
          <p:cNvPr id="657" name="Shape 657"/>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658" name="confused_2.png"/>
          <p:cNvPicPr/>
          <p:nvPr/>
        </p:nvPicPr>
        <p:blipFill>
          <a:blip r:embed="rId3">
            <a:extLst/>
          </a:blip>
          <a:stretch>
            <a:fillRect/>
          </a:stretch>
        </p:blipFill>
        <p:spPr>
          <a:xfrm>
            <a:off x="3154445" y="2114336"/>
            <a:ext cx="6695910" cy="6734495"/>
          </a:xfrm>
          <a:prstGeom prst="rect">
            <a:avLst/>
          </a:prstGeom>
          <a:ln w="12700">
            <a:miter lim="400000"/>
          </a:ln>
        </p:spPr>
      </p:pic>
      <p:sp>
        <p:nvSpPr>
          <p:cNvPr id="659" name="Shape 659"/>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pic>
        <p:nvPicPr>
          <p:cNvPr id="660" name=""/>
          <p:cNvPicPr/>
          <p:nvPr/>
        </p:nvPicPr>
        <p:blipFill>
          <a:blip r:embed="rId4">
            <a:extLst/>
          </a:blip>
          <a:stretch>
            <a:fillRect/>
          </a:stretch>
        </p:blipFill>
        <p:spPr>
          <a:xfrm rot="13500000">
            <a:off x="1924843" y="5138654"/>
            <a:ext cx="8566893" cy="368301"/>
          </a:xfrm>
          <a:prstGeom prst="rect">
            <a:avLst/>
          </a:prstGeom>
        </p:spPr>
      </p:pic>
    </p:spTree>
  </p:cSld>
  <p:clrMapOvr>
    <a:masterClrMapping/>
  </p:clrMapOvr>
  <p:transitio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 name="Shape 92"/>
          <p:cNvSpPr/>
          <p:nvPr>
            <p:ph type="title"/>
          </p:nvPr>
        </p:nvSpPr>
        <p:spPr>
          <a:prstGeom prst="rect">
            <a:avLst/>
          </a:prstGeom>
        </p:spPr>
        <p:txBody>
          <a:bodyPr/>
          <a:lstStyle/>
          <a:p>
            <a:pPr lvl="0">
              <a:defRPr b="0" sz="1800">
                <a:solidFill>
                  <a:srgbClr val="000000"/>
                </a:solidFill>
              </a:defRPr>
            </a:pPr>
            <a:r>
              <a:rPr b="1" sz="8200">
                <a:solidFill>
                  <a:srgbClr val="F16448"/>
                </a:solidFill>
              </a:rPr>
              <a:t>What I'll Cover</a:t>
            </a:r>
          </a:p>
        </p:txBody>
      </p:sp>
      <p:sp>
        <p:nvSpPr>
          <p:cNvPr id="93" name="Shape 93"/>
          <p:cNvSpPr/>
          <p:nvPr>
            <p:ph type="body" idx="1"/>
          </p:nvPr>
        </p:nvSpPr>
        <p:spPr>
          <a:xfrm>
            <a:off x="927100" y="2768600"/>
            <a:ext cx="11722100" cy="6083300"/>
          </a:xfrm>
          <a:prstGeom prst="rect">
            <a:avLst/>
          </a:prstGeom>
        </p:spPr>
        <p:txBody>
          <a:bodyPr lIns="0" tIns="0" rIns="0" bIns="0" anchor="t"/>
          <a:lstStyle/>
          <a:p>
            <a:pPr lvl="0" marL="457200" indent="-419100">
              <a:lnSpc>
                <a:spcPct val="30000"/>
              </a:lnSpc>
              <a:buSzPct val="125000"/>
              <a:defRPr sz="1800">
                <a:solidFill>
                  <a:srgbClr val="000000"/>
                </a:solidFill>
              </a:defRPr>
            </a:pPr>
            <a:r>
              <a:rPr sz="4500">
                <a:solidFill>
                  <a:srgbClr val="444444"/>
                </a:solidFill>
              </a:rPr>
              <a:t>What is Data Science?</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The OSEMN process</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Writing a custom web scraper</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Scrubbing the data</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Data Exploration</a:t>
            </a:r>
          </a:p>
        </p:txBody>
      </p:sp>
      <p:sp>
        <p:nvSpPr>
          <p:cNvPr id="94" name="Shape 94"/>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95" name="Shape 95"/>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8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5" name="Shape 665"/>
          <p:cNvSpPr/>
          <p:nvPr>
            <p:ph type="title"/>
          </p:nvPr>
        </p:nvSpPr>
        <p:spPr>
          <a:prstGeom prst="rect">
            <a:avLst/>
          </a:prstGeom>
        </p:spPr>
        <p:txBody>
          <a:bodyPr/>
          <a:lstStyle/>
          <a:p>
            <a:pPr lvl="0">
              <a:defRPr b="0" sz="1800">
                <a:solidFill>
                  <a:srgbClr val="000000"/>
                </a:solidFill>
              </a:defRPr>
            </a:pPr>
            <a:r>
              <a:rPr b="1" sz="8200">
                <a:solidFill>
                  <a:srgbClr val="F16448"/>
                </a:solidFill>
              </a:rPr>
              <a:t>I’m Confused</a:t>
            </a:r>
          </a:p>
        </p:txBody>
      </p:sp>
      <p:sp>
        <p:nvSpPr>
          <p:cNvPr id="666" name="Shape 666"/>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667" name="confused_2.png"/>
          <p:cNvPicPr/>
          <p:nvPr/>
        </p:nvPicPr>
        <p:blipFill>
          <a:blip r:embed="rId3">
            <a:extLst/>
          </a:blip>
          <a:stretch>
            <a:fillRect/>
          </a:stretch>
        </p:blipFill>
        <p:spPr>
          <a:xfrm>
            <a:off x="3154445" y="2114336"/>
            <a:ext cx="6695910" cy="6734495"/>
          </a:xfrm>
          <a:prstGeom prst="rect">
            <a:avLst/>
          </a:prstGeom>
          <a:ln w="12700">
            <a:miter lim="400000"/>
          </a:ln>
        </p:spPr>
      </p:pic>
      <p:sp>
        <p:nvSpPr>
          <p:cNvPr id="668" name="Shape 668"/>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pic>
        <p:nvPicPr>
          <p:cNvPr id="669" name=""/>
          <p:cNvPicPr/>
          <p:nvPr/>
        </p:nvPicPr>
        <p:blipFill>
          <a:blip r:embed="rId4">
            <a:extLst/>
          </a:blip>
          <a:stretch>
            <a:fillRect/>
          </a:stretch>
        </p:blipFill>
        <p:spPr>
          <a:xfrm rot="13500000">
            <a:off x="3028703" y="4927599"/>
            <a:ext cx="7023593" cy="254001"/>
          </a:xfrm>
          <a:prstGeom prst="rect">
            <a:avLst/>
          </a:prstGeom>
        </p:spPr>
      </p:pic>
      <p:pic>
        <p:nvPicPr>
          <p:cNvPr id="671" name=""/>
          <p:cNvPicPr/>
          <p:nvPr/>
        </p:nvPicPr>
        <p:blipFill>
          <a:blip r:embed="rId5">
            <a:extLst/>
          </a:blip>
          <a:stretch>
            <a:fillRect/>
          </a:stretch>
        </p:blipFill>
        <p:spPr>
          <a:xfrm rot="13500000">
            <a:off x="2457971" y="5651499"/>
            <a:ext cx="7023593" cy="254001"/>
          </a:xfrm>
          <a:prstGeom prst="rect">
            <a:avLst/>
          </a:prstGeom>
        </p:spPr>
      </p:pic>
      <p:pic>
        <p:nvPicPr>
          <p:cNvPr id="673" name=""/>
          <p:cNvPicPr/>
          <p:nvPr/>
        </p:nvPicPr>
        <p:blipFill>
          <a:blip r:embed="rId6">
            <a:extLst/>
          </a:blip>
          <a:stretch>
            <a:fillRect/>
          </a:stretch>
        </p:blipFill>
        <p:spPr>
          <a:xfrm rot="13500000">
            <a:off x="3631738" y="4671462"/>
            <a:ext cx="6477429" cy="254001"/>
          </a:xfrm>
          <a:prstGeom prst="rect">
            <a:avLst/>
          </a:prstGeom>
        </p:spPr>
      </p:pic>
      <p:pic>
        <p:nvPicPr>
          <p:cNvPr id="675" name=""/>
          <p:cNvPicPr/>
          <p:nvPr/>
        </p:nvPicPr>
        <p:blipFill>
          <a:blip r:embed="rId7">
            <a:extLst/>
          </a:blip>
          <a:stretch>
            <a:fillRect/>
          </a:stretch>
        </p:blipFill>
        <p:spPr>
          <a:xfrm rot="13500000">
            <a:off x="2630555" y="5879011"/>
            <a:ext cx="6123022" cy="254001"/>
          </a:xfrm>
          <a:prstGeom prst="rect">
            <a:avLst/>
          </a:prstGeom>
        </p:spPr>
      </p:pic>
      <p:pic>
        <p:nvPicPr>
          <p:cNvPr id="677" name=""/>
          <p:cNvPicPr/>
          <p:nvPr/>
        </p:nvPicPr>
        <p:blipFill>
          <a:blip r:embed="rId8">
            <a:extLst/>
          </a:blip>
          <a:stretch>
            <a:fillRect/>
          </a:stretch>
        </p:blipFill>
        <p:spPr>
          <a:xfrm rot="13500000">
            <a:off x="2716948" y="6157822"/>
            <a:ext cx="5446376" cy="254001"/>
          </a:xfrm>
          <a:prstGeom prst="rect">
            <a:avLst/>
          </a:prstGeom>
        </p:spPr>
      </p:pic>
      <p:pic>
        <p:nvPicPr>
          <p:cNvPr id="679" name=""/>
          <p:cNvPicPr/>
          <p:nvPr/>
        </p:nvPicPr>
        <p:blipFill>
          <a:blip r:embed="rId9">
            <a:extLst/>
          </a:blip>
          <a:stretch>
            <a:fillRect/>
          </a:stretch>
        </p:blipFill>
        <p:spPr>
          <a:xfrm rot="13500000">
            <a:off x="4577812" y="4411392"/>
            <a:ext cx="5207218" cy="254001"/>
          </a:xfrm>
          <a:prstGeom prst="rect">
            <a:avLst/>
          </a:prstGeom>
        </p:spPr>
      </p:pic>
      <p:pic>
        <p:nvPicPr>
          <p:cNvPr id="681" name=""/>
          <p:cNvPicPr/>
          <p:nvPr/>
        </p:nvPicPr>
        <p:blipFill>
          <a:blip r:embed="rId10">
            <a:extLst/>
          </a:blip>
          <a:stretch>
            <a:fillRect/>
          </a:stretch>
        </p:blipFill>
        <p:spPr>
          <a:xfrm rot="13500000">
            <a:off x="5391839" y="4130435"/>
            <a:ext cx="4236687" cy="254001"/>
          </a:xfrm>
          <a:prstGeom prst="rect">
            <a:avLst/>
          </a:prstGeom>
        </p:spPr>
      </p:pic>
      <p:pic>
        <p:nvPicPr>
          <p:cNvPr id="683" name=""/>
          <p:cNvPicPr/>
          <p:nvPr/>
        </p:nvPicPr>
        <p:blipFill>
          <a:blip r:embed="rId11">
            <a:extLst/>
          </a:blip>
          <a:stretch>
            <a:fillRect/>
          </a:stretch>
        </p:blipFill>
        <p:spPr>
          <a:xfrm rot="13500000">
            <a:off x="2955819" y="6471003"/>
            <a:ext cx="4339290" cy="254001"/>
          </a:xfrm>
          <a:prstGeom prst="rect">
            <a:avLst/>
          </a:prstGeom>
        </p:spPr>
      </p:pic>
      <p:pic>
        <p:nvPicPr>
          <p:cNvPr id="685" name=""/>
          <p:cNvPicPr/>
          <p:nvPr/>
        </p:nvPicPr>
        <p:blipFill>
          <a:blip r:embed="rId12">
            <a:extLst/>
          </a:blip>
          <a:stretch>
            <a:fillRect/>
          </a:stretch>
        </p:blipFill>
        <p:spPr>
          <a:xfrm rot="13500000">
            <a:off x="2979334" y="6770558"/>
            <a:ext cx="3666499" cy="254001"/>
          </a:xfrm>
          <a:prstGeom prst="rect">
            <a:avLst/>
          </a:prstGeom>
        </p:spPr>
      </p:pic>
      <p:pic>
        <p:nvPicPr>
          <p:cNvPr id="687" name=""/>
          <p:cNvPicPr/>
          <p:nvPr/>
        </p:nvPicPr>
        <p:blipFill>
          <a:blip r:embed="rId13">
            <a:extLst/>
          </a:blip>
          <a:stretch>
            <a:fillRect/>
          </a:stretch>
        </p:blipFill>
        <p:spPr>
          <a:xfrm rot="13500000">
            <a:off x="6087736" y="3849978"/>
            <a:ext cx="3415699" cy="254001"/>
          </a:xfrm>
          <a:prstGeom prst="rect">
            <a:avLst/>
          </a:prstGeom>
        </p:spPr>
      </p:pic>
      <p:pic>
        <p:nvPicPr>
          <p:cNvPr id="689" name=""/>
          <p:cNvPicPr/>
          <p:nvPr/>
        </p:nvPicPr>
        <p:blipFill>
          <a:blip r:embed="rId14">
            <a:extLst/>
          </a:blip>
          <a:stretch>
            <a:fillRect/>
          </a:stretch>
        </p:blipFill>
        <p:spPr>
          <a:xfrm rot="13500000">
            <a:off x="6724097" y="3501392"/>
            <a:ext cx="2653956" cy="254001"/>
          </a:xfrm>
          <a:prstGeom prst="rect">
            <a:avLst/>
          </a:prstGeom>
        </p:spPr>
      </p:pic>
      <p:pic>
        <p:nvPicPr>
          <p:cNvPr id="691" name=""/>
          <p:cNvPicPr/>
          <p:nvPr/>
        </p:nvPicPr>
        <p:blipFill>
          <a:blip r:embed="rId15">
            <a:extLst/>
          </a:blip>
          <a:stretch>
            <a:fillRect/>
          </a:stretch>
        </p:blipFill>
        <p:spPr>
          <a:xfrm rot="13500000">
            <a:off x="3207847" y="7094840"/>
            <a:ext cx="2653956" cy="254001"/>
          </a:xfrm>
          <a:prstGeom prst="rect">
            <a:avLst/>
          </a:prstGeom>
        </p:spPr>
      </p:pic>
      <p:pic>
        <p:nvPicPr>
          <p:cNvPr id="693" name=""/>
          <p:cNvPicPr/>
          <p:nvPr/>
        </p:nvPicPr>
        <p:blipFill>
          <a:blip r:embed="rId16">
            <a:extLst/>
          </a:blip>
          <a:stretch>
            <a:fillRect/>
          </a:stretch>
        </p:blipFill>
        <p:spPr>
          <a:xfrm rot="13500000">
            <a:off x="3228837" y="7380126"/>
            <a:ext cx="1768128" cy="254001"/>
          </a:xfrm>
          <a:prstGeom prst="rect">
            <a:avLst/>
          </a:prstGeom>
        </p:spPr>
      </p:pic>
      <p:pic>
        <p:nvPicPr>
          <p:cNvPr id="695" name=""/>
          <p:cNvPicPr/>
          <p:nvPr/>
        </p:nvPicPr>
        <p:blipFill>
          <a:blip r:embed="rId17">
            <a:extLst/>
          </a:blip>
          <a:stretch>
            <a:fillRect/>
          </a:stretch>
        </p:blipFill>
        <p:spPr>
          <a:xfrm rot="13500000">
            <a:off x="7495960" y="3234401"/>
            <a:ext cx="1768129" cy="254001"/>
          </a:xfrm>
          <a:prstGeom prst="rect">
            <a:avLst/>
          </a:prstGeom>
        </p:spPr>
      </p:pic>
      <p:pic>
        <p:nvPicPr>
          <p:cNvPr id="697" name=""/>
          <p:cNvPicPr/>
          <p:nvPr/>
        </p:nvPicPr>
        <p:blipFill>
          <a:blip r:embed="rId18">
            <a:extLst/>
          </a:blip>
          <a:stretch>
            <a:fillRect/>
          </a:stretch>
        </p:blipFill>
        <p:spPr>
          <a:xfrm rot="13500000">
            <a:off x="8247595" y="2900204"/>
            <a:ext cx="822877" cy="254001"/>
          </a:xfrm>
          <a:prstGeom prst="rect">
            <a:avLst/>
          </a:prstGeom>
        </p:spPr>
      </p:pic>
      <p:pic>
        <p:nvPicPr>
          <p:cNvPr id="699" name=""/>
          <p:cNvPicPr/>
          <p:nvPr/>
        </p:nvPicPr>
        <p:blipFill>
          <a:blip r:embed="rId19">
            <a:extLst/>
          </a:blip>
          <a:stretch>
            <a:fillRect/>
          </a:stretch>
        </p:blipFill>
        <p:spPr>
          <a:xfrm rot="13500000">
            <a:off x="3453595" y="7727201"/>
            <a:ext cx="822877" cy="254001"/>
          </a:xfrm>
          <a:prstGeom prst="rect">
            <a:avLst/>
          </a:prstGeom>
        </p:spPr>
      </p:pic>
    </p:spTree>
  </p:cSld>
  <p:clrMapOvr>
    <a:masterClrMapping/>
  </p:clrMapOvr>
  <p:transition spd="med" advClick="1"/>
</p:sld>
</file>

<file path=ppt/slides/slide8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4" name="Shape 704"/>
          <p:cNvSpPr/>
          <p:nvPr>
            <p:ph type="title"/>
          </p:nvPr>
        </p:nvSpPr>
        <p:spPr>
          <a:prstGeom prst="rect">
            <a:avLst/>
          </a:prstGeom>
        </p:spPr>
        <p:txBody>
          <a:bodyPr/>
          <a:lstStyle/>
          <a:p>
            <a:pPr lvl="0">
              <a:defRPr b="0" sz="1800">
                <a:solidFill>
                  <a:srgbClr val="000000"/>
                </a:solidFill>
              </a:defRPr>
            </a:pPr>
            <a:r>
              <a:rPr b="1" sz="8200">
                <a:solidFill>
                  <a:srgbClr val="F16448"/>
                </a:solidFill>
              </a:rPr>
              <a:t>I’m Confused</a:t>
            </a:r>
          </a:p>
        </p:txBody>
      </p:sp>
      <p:sp>
        <p:nvSpPr>
          <p:cNvPr id="705" name="Shape 705"/>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706" name="confused_2.png"/>
          <p:cNvPicPr/>
          <p:nvPr/>
        </p:nvPicPr>
        <p:blipFill>
          <a:blip r:embed="rId3">
            <a:extLst/>
          </a:blip>
          <a:stretch>
            <a:fillRect/>
          </a:stretch>
        </p:blipFill>
        <p:spPr>
          <a:xfrm>
            <a:off x="3154445" y="2114336"/>
            <a:ext cx="6695910" cy="6734495"/>
          </a:xfrm>
          <a:prstGeom prst="rect">
            <a:avLst/>
          </a:prstGeom>
          <a:ln w="12700">
            <a:miter lim="400000"/>
          </a:ln>
        </p:spPr>
      </p:pic>
      <p:sp>
        <p:nvSpPr>
          <p:cNvPr id="707" name="Shape 707"/>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
        <p:nvSpPr>
          <p:cNvPr id="708" name="Shape 708"/>
          <p:cNvSpPr/>
          <p:nvPr/>
        </p:nvSpPr>
        <p:spPr>
          <a:xfrm>
            <a:off x="3291506" y="6223510"/>
            <a:ext cx="6645110" cy="799600"/>
          </a:xfrm>
          <a:prstGeom prst="roundRect">
            <a:avLst>
              <a:gd name="adj" fmla="val 23824"/>
            </a:avLst>
          </a:prstGeom>
          <a:ln w="50800">
            <a:solidFill>
              <a:srgbClr val="C82506"/>
            </a:solidFill>
            <a:miter lim="400000"/>
          </a:ln>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Tree>
  </p:cSld>
  <p:clrMapOvr>
    <a:masterClrMapping/>
  </p:clrMapOvr>
  <p:transition spd="med" advClick="1"/>
</p:sld>
</file>

<file path=ppt/slides/slide8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2" name="Shape 712"/>
          <p:cNvSpPr/>
          <p:nvPr>
            <p:ph type="title"/>
          </p:nvPr>
        </p:nvSpPr>
        <p:spPr>
          <a:prstGeom prst="rect">
            <a:avLst/>
          </a:prstGeom>
        </p:spPr>
        <p:txBody>
          <a:bodyPr/>
          <a:lstStyle/>
          <a:p>
            <a:pPr lvl="0">
              <a:defRPr b="0" sz="1800">
                <a:solidFill>
                  <a:srgbClr val="000000"/>
                </a:solidFill>
              </a:defRPr>
            </a:pPr>
            <a:r>
              <a:rPr b="1" sz="8200">
                <a:solidFill>
                  <a:srgbClr val="F16448"/>
                </a:solidFill>
              </a:rPr>
              <a:t>I’m Confused</a:t>
            </a:r>
          </a:p>
        </p:txBody>
      </p:sp>
      <p:sp>
        <p:nvSpPr>
          <p:cNvPr id="713" name="Shape 713"/>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714" name="confused_2.png"/>
          <p:cNvPicPr/>
          <p:nvPr/>
        </p:nvPicPr>
        <p:blipFill>
          <a:blip r:embed="rId3">
            <a:extLst/>
          </a:blip>
          <a:stretch>
            <a:fillRect/>
          </a:stretch>
        </p:blipFill>
        <p:spPr>
          <a:xfrm>
            <a:off x="3154445" y="2114336"/>
            <a:ext cx="6695910" cy="6734495"/>
          </a:xfrm>
          <a:prstGeom prst="rect">
            <a:avLst/>
          </a:prstGeom>
          <a:ln w="12700">
            <a:miter lim="400000"/>
          </a:ln>
        </p:spPr>
      </p:pic>
      <p:sp>
        <p:nvSpPr>
          <p:cNvPr id="715" name="Shape 715"/>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
        <p:nvSpPr>
          <p:cNvPr id="716" name="Shape 716"/>
          <p:cNvSpPr/>
          <p:nvPr/>
        </p:nvSpPr>
        <p:spPr>
          <a:xfrm>
            <a:off x="3291506" y="6223510"/>
            <a:ext cx="6645110" cy="799600"/>
          </a:xfrm>
          <a:prstGeom prst="roundRect">
            <a:avLst>
              <a:gd name="adj" fmla="val 23824"/>
            </a:avLst>
          </a:prstGeom>
          <a:ln w="50800">
            <a:solidFill>
              <a:srgbClr val="C82506"/>
            </a:solidFill>
            <a:miter lim="400000"/>
          </a:ln>
        </p:spPr>
        <p:txBody>
          <a:bodyPr lIns="0" tIns="0" rIns="0" bIns="0" anchor="ctr"/>
          <a:lstStyle/>
          <a:p>
            <a:pPr lvl="0" defTabSz="419100">
              <a:defRPr sz="2800">
                <a:solidFill>
                  <a:srgbClr val="FFFFFF"/>
                </a:solidFill>
                <a:effectLst>
                  <a:outerShdw sx="100000" sy="100000" kx="0" ky="0" algn="b" rotWithShape="0" blurRad="38100" dist="12700" dir="5400000">
                    <a:srgbClr val="000000">
                      <a:alpha val="50000"/>
                    </a:srgbClr>
                  </a:outerShdw>
                </a:effectLst>
              </a:defRPr>
            </a:pPr>
          </a:p>
        </p:txBody>
      </p:sp>
    </p:spTree>
  </p:cSld>
  <p:clrMapOvr>
    <a:masterClrMapping/>
  </p:clrMapOvr>
  <p:transition spd="med" advClick="1"/>
</p:sld>
</file>

<file path=ppt/slides/slide8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0" name="Shape 720"/>
          <p:cNvSpPr/>
          <p:nvPr>
            <p:ph type="title"/>
          </p:nvPr>
        </p:nvSpPr>
        <p:spPr>
          <a:prstGeom prst="rect">
            <a:avLst/>
          </a:prstGeom>
        </p:spPr>
        <p:txBody>
          <a:bodyPr/>
          <a:lstStyle/>
          <a:p>
            <a:pPr lvl="0">
              <a:defRPr b="0" sz="1800">
                <a:solidFill>
                  <a:srgbClr val="000000"/>
                </a:solidFill>
              </a:defRPr>
            </a:pPr>
            <a:r>
              <a:rPr b="1" sz="8200">
                <a:solidFill>
                  <a:srgbClr val="F16448"/>
                </a:solidFill>
              </a:rPr>
              <a:t>y_train</a:t>
            </a:r>
          </a:p>
        </p:txBody>
      </p:sp>
      <p:pic>
        <p:nvPicPr>
          <p:cNvPr id="721" name="droppedImage.png"/>
          <p:cNvPicPr/>
          <p:nvPr/>
        </p:nvPicPr>
        <p:blipFill>
          <a:blip r:embed="rId3">
            <a:extLst/>
          </a:blip>
          <a:stretch>
            <a:fillRect/>
          </a:stretch>
        </p:blipFill>
        <p:spPr>
          <a:xfrm>
            <a:off x="0" y="2705100"/>
            <a:ext cx="12992100" cy="4628088"/>
          </a:xfrm>
          <a:prstGeom prst="rect">
            <a:avLst/>
          </a:prstGeom>
          <a:ln w="12700">
            <a:miter lim="400000"/>
          </a:ln>
        </p:spPr>
      </p:pic>
      <p:sp>
        <p:nvSpPr>
          <p:cNvPr id="722" name="Shape 722"/>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723" name="Shape 723"/>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8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7" name="Shape 727"/>
          <p:cNvSpPr/>
          <p:nvPr>
            <p:ph type="title"/>
          </p:nvPr>
        </p:nvSpPr>
        <p:spPr>
          <a:prstGeom prst="rect">
            <a:avLst/>
          </a:prstGeom>
        </p:spPr>
        <p:txBody>
          <a:bodyPr/>
          <a:lstStyle/>
          <a:p>
            <a:pPr lvl="0">
              <a:defRPr b="0" sz="1800">
                <a:solidFill>
                  <a:srgbClr val="000000"/>
                </a:solidFill>
              </a:defRPr>
            </a:pPr>
            <a:r>
              <a:rPr b="1" sz="8200">
                <a:solidFill>
                  <a:srgbClr val="F16448"/>
                </a:solidFill>
              </a:rPr>
              <a:t>INterpret</a:t>
            </a:r>
          </a:p>
        </p:txBody>
      </p:sp>
      <p:sp>
        <p:nvSpPr>
          <p:cNvPr id="728" name="Shape 728"/>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pic>
        <p:nvPicPr>
          <p:cNvPr id="729" name="pasted-image.png"/>
          <p:cNvPicPr/>
          <p:nvPr/>
        </p:nvPicPr>
        <p:blipFill>
          <a:blip r:embed="rId3">
            <a:extLst/>
          </a:blip>
          <a:stretch>
            <a:fillRect/>
          </a:stretch>
        </p:blipFill>
        <p:spPr>
          <a:xfrm>
            <a:off x="2790013" y="1437295"/>
            <a:ext cx="7424774" cy="7424775"/>
          </a:xfrm>
          <a:prstGeom prst="rect">
            <a:avLst/>
          </a:prstGeom>
          <a:ln w="12700">
            <a:miter lim="400000"/>
          </a:ln>
        </p:spPr>
      </p:pic>
      <p:sp>
        <p:nvSpPr>
          <p:cNvPr id="730" name="Shape 730"/>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fast" advClick="1"/>
</p:sld>
</file>

<file path=ppt/slides/slide8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4" name="Shape 734"/>
          <p:cNvSpPr/>
          <p:nvPr>
            <p:ph type="title"/>
          </p:nvPr>
        </p:nvSpPr>
        <p:spPr>
          <a:prstGeom prst="rect">
            <a:avLst/>
          </a:prstGeom>
        </p:spPr>
        <p:txBody>
          <a:bodyPr/>
          <a:lstStyle/>
          <a:p>
            <a:pPr lvl="0">
              <a:defRPr b="0" sz="1800">
                <a:solidFill>
                  <a:srgbClr val="000000"/>
                </a:solidFill>
              </a:defRPr>
            </a:pPr>
            <a:r>
              <a:rPr b="1" sz="8200">
                <a:solidFill>
                  <a:srgbClr val="F16448"/>
                </a:solidFill>
              </a:rPr>
              <a:t>All The Things!</a:t>
            </a:r>
          </a:p>
        </p:txBody>
      </p:sp>
      <p:sp>
        <p:nvSpPr>
          <p:cNvPr id="735" name="Shape 735"/>
          <p:cNvSpPr/>
          <p:nvPr>
            <p:ph type="body" idx="1"/>
          </p:nvPr>
        </p:nvSpPr>
        <p:spPr>
          <a:xfrm>
            <a:off x="927100" y="2768600"/>
            <a:ext cx="11722100" cy="6083300"/>
          </a:xfrm>
          <a:prstGeom prst="rect">
            <a:avLst/>
          </a:prstGeom>
        </p:spPr>
        <p:txBody>
          <a:bodyPr lIns="0" tIns="0" rIns="0" bIns="0" anchor="t"/>
          <a:lstStyle/>
          <a:p>
            <a:pPr lvl="0" marL="0" indent="0">
              <a:lnSpc>
                <a:spcPct val="40000"/>
              </a:lnSpc>
              <a:buSzTx/>
              <a:buNone/>
              <a:defRPr sz="1800">
                <a:solidFill>
                  <a:srgbClr val="000000"/>
                </a:solidFill>
              </a:defRPr>
            </a:pPr>
            <a:r>
              <a:rPr b="1" sz="4500">
                <a:solidFill>
                  <a:srgbClr val="444444"/>
                </a:solidFill>
              </a:rPr>
              <a:t>Twitter</a:t>
            </a:r>
            <a:r>
              <a:rPr sz="4500">
                <a:solidFill>
                  <a:srgbClr val="444444"/>
                </a:solidFill>
              </a:rPr>
              <a:t>: </a:t>
            </a:r>
            <a:r>
              <a:rPr sz="4500">
                <a:solidFill>
                  <a:srgbClr val="444444"/>
                </a:solidFill>
                <a:hlinkClick r:id="rId3" invalidUrl="" action="" tgtFrame="" tooltip="" history="1" highlightClick="0" endSnd="0"/>
              </a:rPr>
              <a:t>@beckerfuffle</a:t>
            </a:r>
            <a:endParaRPr sz="4500">
              <a:solidFill>
                <a:srgbClr val="444444"/>
              </a:solidFill>
            </a:endParaRPr>
          </a:p>
          <a:p>
            <a:pPr lvl="0" marL="0" indent="0">
              <a:lnSpc>
                <a:spcPct val="40000"/>
              </a:lnSpc>
              <a:buSzTx/>
              <a:buNone/>
              <a:defRPr sz="1800">
                <a:solidFill>
                  <a:srgbClr val="000000"/>
                </a:solidFill>
              </a:defRPr>
            </a:pPr>
            <a:r>
              <a:rPr b="1" sz="4500">
                <a:solidFill>
                  <a:srgbClr val="444444"/>
                </a:solidFill>
              </a:rPr>
              <a:t>Blog</a:t>
            </a:r>
            <a:r>
              <a:rPr sz="4500">
                <a:solidFill>
                  <a:srgbClr val="444444"/>
                </a:solidFill>
              </a:rPr>
              <a:t>: </a:t>
            </a:r>
            <a:r>
              <a:rPr sz="4500">
                <a:solidFill>
                  <a:srgbClr val="444444"/>
                </a:solidFill>
                <a:hlinkClick r:id="rId4" invalidUrl="" action="" tgtFrame="" tooltip="" history="1" highlightClick="0" endSnd="0"/>
              </a:rPr>
              <a:t>beckerfuffle.com</a:t>
            </a:r>
            <a:endParaRPr sz="4500">
              <a:solidFill>
                <a:srgbClr val="444444"/>
              </a:solidFill>
            </a:endParaRPr>
          </a:p>
          <a:p>
            <a:pPr lvl="0" marL="0" indent="0">
              <a:lnSpc>
                <a:spcPct val="40000"/>
              </a:lnSpc>
              <a:buSzTx/>
              <a:buNone/>
              <a:defRPr sz="1800">
                <a:solidFill>
                  <a:srgbClr val="000000"/>
                </a:solidFill>
              </a:defRPr>
            </a:pPr>
            <a:r>
              <a:rPr b="1" sz="4500">
                <a:solidFill>
                  <a:srgbClr val="444444"/>
                </a:solidFill>
              </a:rPr>
              <a:t>Github</a:t>
            </a:r>
            <a:r>
              <a:rPr sz="4500">
                <a:solidFill>
                  <a:srgbClr val="444444"/>
                </a:solidFill>
              </a:rPr>
              <a:t>: </a:t>
            </a:r>
            <a:r>
              <a:rPr sz="4500">
                <a:solidFill>
                  <a:srgbClr val="444444"/>
                </a:solidFill>
                <a:hlinkClick r:id="rId5" invalidUrl="" action="" tgtFrame="" tooltip="" history="1" highlightClick="0" endSnd="0"/>
              </a:rPr>
              <a:t>github.com/mdbecker</a:t>
            </a:r>
            <a:endParaRPr sz="4500">
              <a:solidFill>
                <a:srgbClr val="444444"/>
              </a:solidFill>
            </a:endParaRPr>
          </a:p>
          <a:p>
            <a:pPr lvl="0" marL="0" indent="0">
              <a:lnSpc>
                <a:spcPct val="40000"/>
              </a:lnSpc>
              <a:buSzTx/>
              <a:buNone/>
              <a:defRPr sz="1800">
                <a:solidFill>
                  <a:srgbClr val="000000"/>
                </a:solidFill>
              </a:defRPr>
            </a:pPr>
            <a:r>
              <a:rPr b="1" sz="4500">
                <a:solidFill>
                  <a:srgbClr val="444444"/>
                </a:solidFill>
              </a:rPr>
              <a:t>Work with me</a:t>
            </a:r>
            <a:r>
              <a:rPr sz="4500">
                <a:solidFill>
                  <a:srgbClr val="444444"/>
                </a:solidFill>
              </a:rPr>
              <a:t>: http://aweber.jobs</a:t>
            </a:r>
          </a:p>
        </p:txBody>
      </p:sp>
      <p:pic>
        <p:nvPicPr>
          <p:cNvPr id="736" name="flat-blue-AWeberCom-RGB.png"/>
          <p:cNvPicPr/>
          <p:nvPr/>
        </p:nvPicPr>
        <p:blipFill>
          <a:blip r:embed="rId6">
            <a:extLst/>
          </a:blip>
          <a:stretch>
            <a:fillRect/>
          </a:stretch>
        </p:blipFill>
        <p:spPr>
          <a:xfrm>
            <a:off x="22457" y="7353300"/>
            <a:ext cx="5981701" cy="1498600"/>
          </a:xfrm>
          <a:prstGeom prst="rect">
            <a:avLst/>
          </a:prstGeom>
          <a:ln w="12700">
            <a:miter lim="400000"/>
          </a:ln>
        </p:spPr>
      </p:pic>
      <p:pic>
        <p:nvPicPr>
          <p:cNvPr id="737" name="DataPhilly_whiteonblack.png"/>
          <p:cNvPicPr/>
          <p:nvPr/>
        </p:nvPicPr>
        <p:blipFill>
          <a:blip r:embed="rId7">
            <a:extLst/>
          </a:blip>
          <a:stretch>
            <a:fillRect/>
          </a:stretch>
        </p:blipFill>
        <p:spPr>
          <a:xfrm>
            <a:off x="6172200" y="7720806"/>
            <a:ext cx="6832600" cy="1067594"/>
          </a:xfrm>
          <a:prstGeom prst="rect">
            <a:avLst/>
          </a:prstGeom>
          <a:ln w="12700">
            <a:miter lim="400000"/>
          </a:ln>
        </p:spPr>
      </p:pic>
      <p:sp>
        <p:nvSpPr>
          <p:cNvPr id="738" name="Shape 738"/>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739" name="Shape 739"/>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9" name="Shape 99"/>
          <p:cNvSpPr/>
          <p:nvPr>
            <p:ph type="title"/>
          </p:nvPr>
        </p:nvSpPr>
        <p:spPr>
          <a:prstGeom prst="rect">
            <a:avLst/>
          </a:prstGeom>
        </p:spPr>
        <p:txBody>
          <a:bodyPr/>
          <a:lstStyle/>
          <a:p>
            <a:pPr lvl="0">
              <a:defRPr b="0" sz="1800">
                <a:solidFill>
                  <a:srgbClr val="000000"/>
                </a:solidFill>
              </a:defRPr>
            </a:pPr>
            <a:r>
              <a:rPr b="1" sz="8200">
                <a:solidFill>
                  <a:srgbClr val="F16448"/>
                </a:solidFill>
              </a:rPr>
              <a:t>What I'll Cover</a:t>
            </a:r>
          </a:p>
        </p:txBody>
      </p:sp>
      <p:sp>
        <p:nvSpPr>
          <p:cNvPr id="100" name="Shape 100"/>
          <p:cNvSpPr/>
          <p:nvPr>
            <p:ph type="body" idx="1"/>
          </p:nvPr>
        </p:nvSpPr>
        <p:spPr>
          <a:xfrm>
            <a:off x="927100" y="2768600"/>
            <a:ext cx="11722100" cy="6083300"/>
          </a:xfrm>
          <a:prstGeom prst="rect">
            <a:avLst/>
          </a:prstGeom>
        </p:spPr>
        <p:txBody>
          <a:bodyPr lIns="0" tIns="0" rIns="0" bIns="0" anchor="t"/>
          <a:lstStyle/>
          <a:p>
            <a:pPr lvl="0" marL="457200" indent="-419100">
              <a:lnSpc>
                <a:spcPct val="30000"/>
              </a:lnSpc>
              <a:buSzPct val="125000"/>
              <a:defRPr sz="1800">
                <a:solidFill>
                  <a:srgbClr val="000000"/>
                </a:solidFill>
              </a:defRPr>
            </a:pPr>
            <a:r>
              <a:rPr sz="4500">
                <a:solidFill>
                  <a:srgbClr val="444444"/>
                </a:solidFill>
              </a:rPr>
              <a:t>What is Data Science?</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The OSEMN process</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Writing a custom web scraper</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Scrubbing the data</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Data Exploration</a:t>
            </a:r>
            <a:endParaRPr sz="4500">
              <a:solidFill>
                <a:srgbClr val="444444"/>
              </a:solidFill>
            </a:endParaRPr>
          </a:p>
          <a:p>
            <a:pPr lvl="0" marL="457200" indent="-419100">
              <a:lnSpc>
                <a:spcPct val="30000"/>
              </a:lnSpc>
              <a:buSzPct val="125000"/>
              <a:defRPr sz="1800">
                <a:solidFill>
                  <a:srgbClr val="000000"/>
                </a:solidFill>
              </a:defRPr>
            </a:pPr>
            <a:r>
              <a:rPr sz="4500">
                <a:solidFill>
                  <a:srgbClr val="444444"/>
                </a:solidFill>
              </a:rPr>
              <a:t>Predictive Modeling</a:t>
            </a:r>
          </a:p>
        </p:txBody>
      </p:sp>
      <p:sp>
        <p:nvSpPr>
          <p:cNvPr id="101" name="Shape 101"/>
          <p:cNvSpPr/>
          <p:nvPr/>
        </p:nvSpPr>
        <p:spPr>
          <a:xfrm>
            <a:off x="-3051"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600">
                <a:solidFill>
                  <a:srgbClr val="FFFFFF"/>
                </a:solidFill>
              </a:defRPr>
            </a:lvl1pPr>
          </a:lstStyle>
          <a:p>
            <a:pPr lvl="0">
              <a:defRPr sz="1800">
                <a:solidFill>
                  <a:srgbClr val="000000"/>
                </a:solidFill>
              </a:defRPr>
            </a:pPr>
            <a:r>
              <a:rPr sz="3600">
                <a:solidFill>
                  <a:srgbClr val="FFFFFF"/>
                </a:solidFill>
              </a:rPr>
              <a:t>@beckerfuffle</a:t>
            </a:r>
          </a:p>
        </p:txBody>
      </p:sp>
      <p:sp>
        <p:nvSpPr>
          <p:cNvPr id="102" name="Shape 102"/>
          <p:cNvSpPr/>
          <p:nvPr/>
        </p:nvSpPr>
        <p:spPr>
          <a:xfrm>
            <a:off x="10198813" y="9112250"/>
            <a:ext cx="2781301" cy="622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lvl="0">
              <a:defRPr sz="1800">
                <a:solidFill>
                  <a:srgbClr val="000000"/>
                </a:solidFill>
              </a:defRPr>
            </a:pPr>
            <a:r>
              <a:rPr sz="3600">
                <a:solidFill>
                  <a:srgbClr val="FFFFFF"/>
                </a:solidFill>
              </a:rPr>
              <a:t>#PyDataNYC</a:t>
            </a:r>
          </a:p>
        </p:txBody>
      </p:sp>
    </p:spTree>
  </p:cSld>
  <p:clrMapOvr>
    <a:masterClrMapping/>
  </p:clrMapOvr>
  <p:transitio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2.jpeg"/></Relationships>

</file>

<file path=ppt/theme/_rels/theme2.xml.rels><?xml version="1.0" encoding="UTF-8" standalone="yes"?><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Source Sans Pro Semibold"/>
        <a:ea typeface="Source Sans Pro Semibold"/>
        <a:cs typeface="Source Sans Pro Semibold"/>
      </a:majorFont>
      <a:minorFont>
        <a:latin typeface="Source Sans Pro Semibold"/>
        <a:ea typeface="Source Sans Pro Semibold"/>
        <a:cs typeface="Source Sans Pro Semi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25400" cap="flat">
          <a:solidFill>
            <a:srgbClr val="000000"/>
          </a:solidFill>
          <a:prstDash val="solid"/>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419100" rtl="0" fontAlgn="auto" latinLnBrk="1" hangingPunct="0">
          <a:lnSpc>
            <a:spcPct val="100000"/>
          </a:lnSpc>
          <a:spcBef>
            <a:spcPts val="0"/>
          </a:spcBef>
          <a:spcAft>
            <a:spcPts val="0"/>
          </a:spcAft>
          <a:buClrTx/>
          <a:buSzTx/>
          <a:buFontTx/>
          <a:buNone/>
          <a:tabLst/>
          <a:defRPr b="0" baseline="0" cap="none" i="0" spc="0" strike="noStrike" sz="2800" u="none" kumimoji="0" normalizeH="0">
            <a:ln>
              <a:noFill/>
            </a:ln>
            <a:solidFill>
              <a:srgbClr val="FFFFFF"/>
            </a:solidFill>
            <a:effectLst>
              <a:outerShdw sx="100000" sy="100000" kx="0" ky="0" algn="b" rotWithShape="0" blurRad="38100" dist="12700" dir="540000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800" u="none" kumimoji="0" normalizeH="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Source Sans Pro Semibold"/>
        <a:ea typeface="Source Sans Pro Semibold"/>
        <a:cs typeface="Source Sans Pro Semibold"/>
      </a:majorFont>
      <a:minorFont>
        <a:latin typeface="Source Sans Pro Semibold"/>
        <a:ea typeface="Source Sans Pro Semibold"/>
        <a:cs typeface="Source Sans Pro Semi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25400" cap="flat">
          <a:solidFill>
            <a:srgbClr val="000000"/>
          </a:solidFill>
          <a:prstDash val="solid"/>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419100" rtl="0" fontAlgn="auto" latinLnBrk="1" hangingPunct="0">
          <a:lnSpc>
            <a:spcPct val="100000"/>
          </a:lnSpc>
          <a:spcBef>
            <a:spcPts val="0"/>
          </a:spcBef>
          <a:spcAft>
            <a:spcPts val="0"/>
          </a:spcAft>
          <a:buClrTx/>
          <a:buSzTx/>
          <a:buFontTx/>
          <a:buNone/>
          <a:tabLst/>
          <a:defRPr b="0" baseline="0" cap="none" i="0" spc="0" strike="noStrike" sz="2800" u="none" kumimoji="0" normalizeH="0">
            <a:ln>
              <a:noFill/>
            </a:ln>
            <a:solidFill>
              <a:srgbClr val="FFFFFF"/>
            </a:solidFill>
            <a:effectLst>
              <a:outerShdw sx="100000" sy="100000" kx="0" ky="0" algn="b" rotWithShape="0" blurRad="38100" dist="12700" dir="540000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800" u="none" kumimoji="0" normalizeH="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